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75" r:id="rId3"/>
    <p:sldId id="276" r:id="rId4"/>
    <p:sldId id="279" r:id="rId5"/>
    <p:sldId id="286" r:id="rId6"/>
    <p:sldId id="287" r:id="rId7"/>
    <p:sldId id="293" r:id="rId8"/>
    <p:sldId id="284" r:id="rId9"/>
    <p:sldId id="288" r:id="rId10"/>
    <p:sldId id="289" r:id="rId11"/>
    <p:sldId id="290" r:id="rId12"/>
    <p:sldId id="294" r:id="rId13"/>
    <p:sldId id="300" r:id="rId14"/>
    <p:sldId id="301" r:id="rId15"/>
    <p:sldId id="297" r:id="rId16"/>
    <p:sldId id="298" r:id="rId17"/>
    <p:sldId id="299" r:id="rId18"/>
    <p:sldId id="295" r:id="rId19"/>
    <p:sldId id="285" r:id="rId20"/>
    <p:sldId id="277" r:id="rId21"/>
    <p:sldId id="291" r:id="rId22"/>
    <p:sldId id="302" r:id="rId23"/>
    <p:sldId id="303" r:id="rId24"/>
    <p:sldId id="304" r:id="rId25"/>
    <p:sldId id="292" r:id="rId26"/>
    <p:sldId id="305" r:id="rId27"/>
    <p:sldId id="306" r:id="rId28"/>
    <p:sldId id="307" r:id="rId29"/>
    <p:sldId id="283" r:id="rId30"/>
    <p:sldId id="282" r:id="rId3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1330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ctrTitle"/>
          </p:nvPr>
        </p:nvSpPr>
        <p:spPr>
          <a:xfrm>
            <a:off x="1219200" y="3789040"/>
            <a:ext cx="6858000" cy="108776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9" name="Subtítulo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t-BR"/>
              <a:t>Clique para editar o estilo do subtítulo mestre</a:t>
            </a:r>
            <a:endParaRPr kumimoji="0" lang="en-US"/>
          </a:p>
        </p:txBody>
      </p:sp>
      <p:sp>
        <p:nvSpPr>
          <p:cNvPr id="28" name="Espaço Reservado para Data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17" name="Espaço Reservado para Rodapé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pt-BR"/>
          </a:p>
        </p:txBody>
      </p:sp>
      <p:sp>
        <p:nvSpPr>
          <p:cNvPr id="29" name="Espaço Reservado para Número de Slid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tângulo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tângulo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tângulo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pic>
        <p:nvPicPr>
          <p:cNvPr id="2" name="Google Shape;109;p13">
            <a:extLst>
              <a:ext uri="{FF2B5EF4-FFF2-40B4-BE49-F238E27FC236}">
                <a16:creationId xmlns:a16="http://schemas.microsoft.com/office/drawing/2014/main" id="{4A7E59BB-0694-EAF4-704F-480C70694023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971600" y="573297"/>
            <a:ext cx="2344082" cy="630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 marL="274320" indent="-274320">
              <a:buFont typeface="Arial" panose="020B0604020202020204" pitchFamily="34" charset="0"/>
              <a:buChar char="•"/>
              <a:defRPr/>
            </a:lvl1pPr>
            <a:lvl2pPr marL="548640" indent="-274320">
              <a:buFont typeface="Arial" panose="020B0604020202020204" pitchFamily="34" charset="0"/>
              <a:buChar char="•"/>
              <a:defRPr/>
            </a:lvl2pPr>
            <a:lvl3pPr marL="822960" indent="-228600">
              <a:buFont typeface="Arial" panose="020B0604020202020204" pitchFamily="34" charset="0"/>
              <a:buChar char="•"/>
              <a:defRPr/>
            </a:lvl3pPr>
            <a:lvl4pPr marL="1097280" indent="-228600">
              <a:buFont typeface="Arial" panose="020B0604020202020204" pitchFamily="34" charset="0"/>
              <a:buChar char="•"/>
              <a:defRPr/>
            </a:lvl4pPr>
            <a:lvl5pPr marL="1371600" indent="-228600">
              <a:buFont typeface="Arial" panose="020B0604020202020204" pitchFamily="34" charset="0"/>
              <a:buChar char="•"/>
              <a:defRPr/>
            </a:lvl5pPr>
          </a:lstStyle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pic>
        <p:nvPicPr>
          <p:cNvPr id="7" name="Google Shape;30;p3">
            <a:extLst>
              <a:ext uri="{FF2B5EF4-FFF2-40B4-BE49-F238E27FC236}">
                <a16:creationId xmlns:a16="http://schemas.microsoft.com/office/drawing/2014/main" id="{66F3051C-CCAF-2E3B-2407-FF1497E00159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956376" y="152400"/>
            <a:ext cx="1008112" cy="271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 marL="274320" indent="-274320">
              <a:buFont typeface="Arial" panose="020B0604020202020204" pitchFamily="34" charset="0"/>
              <a:buChar char="•"/>
              <a:defRPr/>
            </a:lvl1pPr>
            <a:lvl2pPr marL="548640" indent="-274320">
              <a:buFont typeface="Arial" panose="020B0604020202020204" pitchFamily="34" charset="0"/>
              <a:buChar char="•"/>
              <a:defRPr/>
            </a:lvl2pPr>
            <a:lvl3pPr marL="822960" indent="-228600">
              <a:buFont typeface="Arial" panose="020B0604020202020204" pitchFamily="34" charset="0"/>
              <a:buChar char="•"/>
              <a:defRPr/>
            </a:lvl3pPr>
            <a:lvl4pPr marL="1097280" indent="-228600">
              <a:buFont typeface="Arial" panose="020B0604020202020204" pitchFamily="34" charset="0"/>
              <a:buChar char="•"/>
              <a:defRPr/>
            </a:lvl4pPr>
            <a:lvl5pPr marL="1371600" indent="-228600">
              <a:buFont typeface="Arial" panose="020B0604020202020204" pitchFamily="34" charset="0"/>
              <a:buChar char="•"/>
              <a:defRPr/>
            </a:lvl5pPr>
          </a:lstStyle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7" name="Conector reto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iângulo isósceles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Conector reto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 marL="274320" indent="-274320">
              <a:buFont typeface="Arial" panose="020B0604020202020204" pitchFamily="34" charset="0"/>
              <a:buChar char="•"/>
              <a:defRPr/>
            </a:lvl1pPr>
            <a:lvl2pPr marL="548640" indent="-274320">
              <a:buFont typeface="Arial" panose="020B0604020202020204" pitchFamily="34" charset="0"/>
              <a:buChar char="•"/>
              <a:defRPr/>
            </a:lvl2pPr>
            <a:lvl3pPr marL="822960" indent="-228600">
              <a:buFont typeface="Arial" panose="020B0604020202020204" pitchFamily="34" charset="0"/>
              <a:buChar char="•"/>
              <a:defRPr/>
            </a:lvl3pPr>
            <a:lvl4pPr marL="1097280" indent="-228600">
              <a:buFont typeface="Arial" panose="020B0604020202020204" pitchFamily="34" charset="0"/>
              <a:buChar char="•"/>
              <a:defRPr/>
            </a:lvl4pPr>
            <a:lvl5pPr marL="1371600" indent="-228600">
              <a:buFont typeface="Arial" panose="020B0604020202020204" pitchFamily="34" charset="0"/>
              <a:buChar char="•"/>
              <a:defRPr/>
            </a:lvl5pPr>
          </a:lstStyle>
          <a:p>
            <a:pPr lvl="0" eaLnBrk="1" latinLnBrk="0" hangingPunct="1"/>
            <a:r>
              <a:rPr lang="pt-BR" dirty="0"/>
              <a:t>Clique para editar os estilos do texto mestre</a:t>
            </a:r>
          </a:p>
          <a:p>
            <a:pPr lvl="1" eaLnBrk="1" latinLnBrk="0" hangingPunct="1"/>
            <a:r>
              <a:rPr lang="pt-BR" dirty="0"/>
              <a:t>Segundo nível</a:t>
            </a:r>
          </a:p>
          <a:p>
            <a:pPr lvl="2" eaLnBrk="1" latinLnBrk="0" hangingPunct="1"/>
            <a:r>
              <a:rPr lang="pt-BR" dirty="0"/>
              <a:t>Terceiro nível</a:t>
            </a:r>
          </a:p>
          <a:p>
            <a:pPr lvl="3" eaLnBrk="1" latinLnBrk="0" hangingPunct="1"/>
            <a:r>
              <a:rPr lang="pt-BR" dirty="0"/>
              <a:t>Quarto nível</a:t>
            </a:r>
          </a:p>
          <a:p>
            <a:pPr lvl="4" eaLnBrk="1" latinLnBrk="0" hangingPunct="1"/>
            <a:r>
              <a:rPr lang="pt-BR" dirty="0"/>
              <a:t>Quinto nível</a:t>
            </a:r>
            <a:endParaRPr kumimoji="0" lang="en-US" dirty="0"/>
          </a:p>
        </p:txBody>
      </p:sp>
      <p:pic>
        <p:nvPicPr>
          <p:cNvPr id="3" name="Google Shape;30;p3">
            <a:extLst>
              <a:ext uri="{FF2B5EF4-FFF2-40B4-BE49-F238E27FC236}">
                <a16:creationId xmlns:a16="http://schemas.microsoft.com/office/drawing/2014/main" id="{E8099970-C878-B4FB-2937-ED3700D74056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956376" y="152400"/>
            <a:ext cx="1008112" cy="271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90453" y="2971801"/>
            <a:ext cx="6772446" cy="1066800"/>
          </a:xfrm>
        </p:spPr>
        <p:txBody>
          <a:bodyPr anchor="t" anchorCtr="0"/>
          <a:lstStyle>
            <a:lvl1pPr algn="ctr">
              <a:buNone/>
              <a:defRPr sz="3200" b="0" cap="none" baseline="0"/>
            </a:lvl1pPr>
          </a:lstStyle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81099" y="4267199"/>
            <a:ext cx="6781800" cy="1143000"/>
          </a:xfrm>
        </p:spPr>
        <p:txBody>
          <a:bodyPr anchor="t" anchorCtr="0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tângulo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pic>
        <p:nvPicPr>
          <p:cNvPr id="10" name="Google Shape;17;p2" descr="Resultado de imagem para lets rock the future fiap">
            <a:extLst>
              <a:ext uri="{FF2B5EF4-FFF2-40B4-BE49-F238E27FC236}">
                <a16:creationId xmlns:a16="http://schemas.microsoft.com/office/drawing/2014/main" id="{BC1C9607-B82C-4ABD-B295-C4C6A17DE52E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3586633" y="357051"/>
            <a:ext cx="1970734" cy="2008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0;p3">
            <a:extLst>
              <a:ext uri="{FF2B5EF4-FFF2-40B4-BE49-F238E27FC236}">
                <a16:creationId xmlns:a16="http://schemas.microsoft.com/office/drawing/2014/main" id="{6AF3A560-5CBB-348C-78E8-03528449C41C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3973274" y="5721582"/>
            <a:ext cx="1197451" cy="322115"/>
          </a:xfrm>
          <a:prstGeom prst="rect">
            <a:avLst/>
          </a:prstGeom>
          <a:noFill/>
          <a:ln>
            <a:noFill/>
          </a:ln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9" name="Espaço Reservado para Conteúdo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>
            <a:lvl1pPr marL="274320" indent="-274320">
              <a:buFont typeface="Arial" panose="020B0604020202020204" pitchFamily="34" charset="0"/>
              <a:buChar char="•"/>
              <a:defRPr/>
            </a:lvl1pPr>
            <a:lvl2pPr marL="548640" indent="-274320">
              <a:buFont typeface="Arial" panose="020B0604020202020204" pitchFamily="34" charset="0"/>
              <a:buChar char="•"/>
              <a:defRPr/>
            </a:lvl2pPr>
            <a:lvl3pPr marL="822960" indent="-228600">
              <a:buFont typeface="Arial" panose="020B0604020202020204" pitchFamily="34" charset="0"/>
              <a:buChar char="•"/>
              <a:defRPr/>
            </a:lvl3pPr>
            <a:lvl4pPr marL="1097280" indent="-228600">
              <a:buFont typeface="Arial" panose="020B0604020202020204" pitchFamily="34" charset="0"/>
              <a:buChar char="•"/>
              <a:defRPr/>
            </a:lvl4pPr>
            <a:lvl5pPr marL="1371600" indent="-228600">
              <a:buFont typeface="Arial" panose="020B0604020202020204" pitchFamily="34" charset="0"/>
              <a:buChar char="•"/>
              <a:defRPr/>
            </a:lvl5pPr>
          </a:lstStyle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>
            <a:lvl1pPr marL="274320" indent="-274320">
              <a:buFont typeface="Arial" panose="020B0604020202020204" pitchFamily="34" charset="0"/>
              <a:buChar char="•"/>
              <a:defRPr/>
            </a:lvl1pPr>
            <a:lvl2pPr marL="548640" indent="-274320">
              <a:buFont typeface="Arial" panose="020B0604020202020204" pitchFamily="34" charset="0"/>
              <a:buChar char="•"/>
              <a:defRPr/>
            </a:lvl2pPr>
            <a:lvl3pPr marL="822960" indent="-228600">
              <a:buFont typeface="Arial" panose="020B0604020202020204" pitchFamily="34" charset="0"/>
              <a:buChar char="•"/>
              <a:defRPr/>
            </a:lvl3pPr>
            <a:lvl4pPr marL="1097280" indent="-228600">
              <a:buFont typeface="Arial" panose="020B0604020202020204" pitchFamily="34" charset="0"/>
              <a:buChar char="•"/>
              <a:defRPr/>
            </a:lvl4pPr>
            <a:lvl5pPr marL="1371600" indent="-228600">
              <a:buFont typeface="Arial" panose="020B0604020202020204" pitchFamily="34" charset="0"/>
              <a:buChar char="•"/>
              <a:defRPr/>
            </a:lvl5pPr>
          </a:lstStyle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pic>
        <p:nvPicPr>
          <p:cNvPr id="3" name="Google Shape;30;p3">
            <a:extLst>
              <a:ext uri="{FF2B5EF4-FFF2-40B4-BE49-F238E27FC236}">
                <a16:creationId xmlns:a16="http://schemas.microsoft.com/office/drawing/2014/main" id="{1DC885AE-A7AF-3980-DE70-0067409EA322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956376" y="152400"/>
            <a:ext cx="1008112" cy="271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pt-BR" dirty="0"/>
              <a:t>Clique para editar o estilo do título mestre</a:t>
            </a:r>
            <a:endParaRPr kumimoji="0"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 dirty="0"/>
              <a:t>Clique para editar os estilos do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/>
              <a:t>Clique para editar os estilos do texto mestre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>
            <a:lvl1pPr marL="274320" indent="-274320">
              <a:buFont typeface="Arial" panose="020B0604020202020204" pitchFamily="34" charset="0"/>
              <a:buChar char="•"/>
              <a:defRPr/>
            </a:lvl1pPr>
            <a:lvl2pPr marL="548640" indent="-274320">
              <a:buFont typeface="Arial" panose="020B0604020202020204" pitchFamily="34" charset="0"/>
              <a:buChar char="•"/>
              <a:defRPr/>
            </a:lvl2pPr>
            <a:lvl3pPr marL="822960" indent="-228600">
              <a:buFont typeface="Arial" panose="020B0604020202020204" pitchFamily="34" charset="0"/>
              <a:buChar char="•"/>
              <a:defRPr/>
            </a:lvl3pPr>
            <a:lvl4pPr marL="1097280" indent="-228600">
              <a:buFont typeface="Arial" panose="020B0604020202020204" pitchFamily="34" charset="0"/>
              <a:buChar char="•"/>
              <a:defRPr/>
            </a:lvl4pPr>
            <a:lvl5pPr marL="1371600" indent="-228600">
              <a:buFont typeface="Arial" panose="020B0604020202020204" pitchFamily="34" charset="0"/>
              <a:buChar char="•"/>
              <a:defRPr/>
            </a:lvl5pPr>
          </a:lstStyle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13" name="Espaço Reservado para Conteúdo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>
            <a:lvl1pPr marL="274320" indent="-274320">
              <a:buFont typeface="Arial" panose="020B0604020202020204" pitchFamily="34" charset="0"/>
              <a:buChar char="•"/>
              <a:defRPr/>
            </a:lvl1pPr>
            <a:lvl2pPr marL="548640" indent="-274320">
              <a:buFont typeface="Arial" panose="020B0604020202020204" pitchFamily="34" charset="0"/>
              <a:buChar char="•"/>
              <a:defRPr/>
            </a:lvl2pPr>
            <a:lvl3pPr marL="822960" indent="-228600">
              <a:buFont typeface="Arial" panose="020B0604020202020204" pitchFamily="34" charset="0"/>
              <a:buChar char="•"/>
              <a:defRPr/>
            </a:lvl3pPr>
            <a:lvl4pPr marL="1097280" indent="-228600">
              <a:buFont typeface="Arial" panose="020B0604020202020204" pitchFamily="34" charset="0"/>
              <a:buChar char="•"/>
              <a:defRPr/>
            </a:lvl4pPr>
            <a:lvl5pPr marL="1371600" indent="-228600">
              <a:buFont typeface="Arial" panose="020B0604020202020204" pitchFamily="34" charset="0"/>
              <a:buChar char="•"/>
              <a:defRPr/>
            </a:lvl5pPr>
          </a:lstStyle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pic>
        <p:nvPicPr>
          <p:cNvPr id="5" name="Google Shape;30;p3">
            <a:extLst>
              <a:ext uri="{FF2B5EF4-FFF2-40B4-BE49-F238E27FC236}">
                <a16:creationId xmlns:a16="http://schemas.microsoft.com/office/drawing/2014/main" id="{7ECFB986-4BB2-F9D8-5E90-FEF3DF381226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956376" y="152400"/>
            <a:ext cx="1008112" cy="271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6" name="Triângulo isósceles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pic>
        <p:nvPicPr>
          <p:cNvPr id="7" name="Google Shape;30;p3">
            <a:extLst>
              <a:ext uri="{FF2B5EF4-FFF2-40B4-BE49-F238E27FC236}">
                <a16:creationId xmlns:a16="http://schemas.microsoft.com/office/drawing/2014/main" id="{45A53097-D73F-D424-DE02-A5A64AFEBA89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956376" y="152400"/>
            <a:ext cx="1008112" cy="271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5" name="Conector reto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iângulo isósceles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pic>
        <p:nvPicPr>
          <p:cNvPr id="7" name="Google Shape;30;p3">
            <a:extLst>
              <a:ext uri="{FF2B5EF4-FFF2-40B4-BE49-F238E27FC236}">
                <a16:creationId xmlns:a16="http://schemas.microsoft.com/office/drawing/2014/main" id="{B90DDE7E-3BCD-D79D-B077-2438B13CCD99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956376" y="152400"/>
            <a:ext cx="1008112" cy="271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8" name="Conector reto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Conector reto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Triângulo isósceles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Espaço Reservado para Conteúdo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>
            <a:lvl1pPr marL="274320" indent="-274320">
              <a:buFont typeface="Arial" panose="020B0604020202020204" pitchFamily="34" charset="0"/>
              <a:buChar char="•"/>
              <a:defRPr/>
            </a:lvl1pPr>
            <a:lvl2pPr marL="548640" indent="-274320">
              <a:buFont typeface="Arial" panose="020B0604020202020204" pitchFamily="34" charset="0"/>
              <a:buChar char="•"/>
              <a:defRPr/>
            </a:lvl2pPr>
            <a:lvl3pPr marL="822960" indent="-228600">
              <a:buFont typeface="Arial" panose="020B0604020202020204" pitchFamily="34" charset="0"/>
              <a:buChar char="•"/>
              <a:defRPr/>
            </a:lvl3pPr>
            <a:lvl4pPr marL="1097280" indent="-228600">
              <a:buFont typeface="Arial" panose="020B0604020202020204" pitchFamily="34" charset="0"/>
              <a:buChar char="•"/>
              <a:defRPr/>
            </a:lvl4pPr>
            <a:lvl5pPr marL="1371600" indent="-228600">
              <a:buFont typeface="Arial" panose="020B0604020202020204" pitchFamily="34" charset="0"/>
              <a:buChar char="•"/>
              <a:defRPr/>
            </a:lvl5pPr>
          </a:lstStyle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8" name="Conector reto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ângulo isósceles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ângulo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pic>
        <p:nvPicPr>
          <p:cNvPr id="11" name="Google Shape;30;p3">
            <a:extLst>
              <a:ext uri="{FF2B5EF4-FFF2-40B4-BE49-F238E27FC236}">
                <a16:creationId xmlns:a16="http://schemas.microsoft.com/office/drawing/2014/main" id="{3F41D69D-B674-EEED-B9B6-06C0A9C08D95}"/>
              </a:ext>
            </a:extLst>
          </p:cNvPr>
          <p:cNvPicPr preferRelativeResize="0">
            <a:picLocks noChangeAspect="1"/>
          </p:cNvPicPr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956376" y="152400"/>
            <a:ext cx="1008112" cy="271183"/>
          </a:xfrm>
          <a:prstGeom prst="rect">
            <a:avLst/>
          </a:prstGeom>
          <a:noFill/>
          <a:ln>
            <a:noFill/>
          </a:ln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ço Reservado para Título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os estilos do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4" name="Espaço Reservado para Data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DE2191A-D690-4B53-8433-7131D440F245}" type="datetimeFigureOut">
              <a:rPr lang="pt-BR" smtClean="0"/>
              <a:pPr/>
              <a:t>24/09/2025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23" name="Espaço Reservado para Número de Slide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3DBD1892-086B-46A7-9C95-DCAD890F030A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28" name="Conector reto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Conector reto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ângulo isósceles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Arial" panose="020B0604020202020204" pitchFamily="34" charset="0"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Arial" panose="020B0604020202020204" pitchFamily="34" charset="0"/>
        <a:buChar char="•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Arial" panose="020B0604020202020204" pitchFamily="34" charset="0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Arial" panose="020B0604020202020204" pitchFamily="34" charset="0"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uiafoca.org/" TargetMode="External"/><Relationship Id="rId2" Type="http://schemas.openxmlformats.org/officeDocument/2006/relationships/hyperlink" Target="https://www.udemy.com/course/adm-so-gnulinux/?referralCode=58F8BE46FFB066C7811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inux.about.com/od/commands/l/blcmdl1_top.ht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19200" y="3717032"/>
            <a:ext cx="6858000" cy="630560"/>
          </a:xfrm>
        </p:spPr>
        <p:txBody>
          <a:bodyPr>
            <a:normAutofit/>
          </a:bodyPr>
          <a:lstStyle/>
          <a:p>
            <a:r>
              <a:rPr lang="pt-BR" dirty="0"/>
              <a:t>Gerenciamento de Processos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Guilherme Rodrigues</a:t>
            </a:r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1187624" y="4407768"/>
            <a:ext cx="6858000" cy="533400"/>
          </a:xfrm>
          <a:prstGeom prst="rect">
            <a:avLst/>
          </a:prstGeom>
        </p:spPr>
        <p:txBody>
          <a:bodyPr vert="horz">
            <a:normAutofit fontScale="70000" lnSpcReduction="20000"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Linux Services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Applications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3"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FIAP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1FC60-2875-3338-0107-AC1D4853F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“top”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201C8-8C18-3FC5-7308-EA09963B4B5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000" dirty="0"/>
              <a:t>O comando “</a:t>
            </a:r>
            <a:r>
              <a:rPr lang="pt-BR" sz="2000" b="1" dirty="0">
                <a:solidFill>
                  <a:srgbClr val="0070C0"/>
                </a:solidFill>
              </a:rPr>
              <a:t>top</a:t>
            </a:r>
            <a:r>
              <a:rPr lang="pt-BR" sz="2000" dirty="0"/>
              <a:t>” é um dos mais importantes no gerenciamento de processos no GNU/Linux, sendo importante identificar cada um dos parâmetros exibidos por ele, para facilitar o diagnóstico e a resolução de problemas referentes ao desempenho do sistema Linux.</a:t>
            </a:r>
          </a:p>
          <a:p>
            <a:pPr lvl="4"/>
            <a:endParaRPr lang="pt-BR" sz="1400" dirty="0"/>
          </a:p>
          <a:p>
            <a:r>
              <a:rPr lang="pt-BR" sz="2000" dirty="0"/>
              <a:t>A primeira linha (que exibe a saída do comando “</a:t>
            </a:r>
            <a:r>
              <a:rPr lang="pt-BR" sz="2000" dirty="0" err="1">
                <a:solidFill>
                  <a:srgbClr val="FF0000"/>
                </a:solidFill>
              </a:rPr>
              <a:t>uptime</a:t>
            </a:r>
            <a:r>
              <a:rPr lang="pt-BR" sz="2000" dirty="0"/>
              <a:t>”) exibe o horário atual, tempo que o sistema está “no ar” (ligado), quantos usuários estão “logados” e um dos parâmetros mais importantes, o “</a:t>
            </a:r>
            <a:r>
              <a:rPr lang="pt-BR" sz="2000" i="1" dirty="0" err="1">
                <a:solidFill>
                  <a:srgbClr val="FF0000"/>
                </a:solidFill>
              </a:rPr>
              <a:t>load</a:t>
            </a:r>
            <a:r>
              <a:rPr lang="pt-BR" sz="2000" i="1" dirty="0">
                <a:solidFill>
                  <a:srgbClr val="FF0000"/>
                </a:solidFill>
              </a:rPr>
              <a:t> </a:t>
            </a:r>
            <a:r>
              <a:rPr lang="pt-BR" sz="2000" i="1" dirty="0" err="1">
                <a:solidFill>
                  <a:srgbClr val="FF0000"/>
                </a:solidFill>
              </a:rPr>
              <a:t>average</a:t>
            </a:r>
            <a:r>
              <a:rPr lang="pt-BR" sz="2000" dirty="0"/>
              <a:t>”, que mostra quantos processos em média estão aguardando (na fila) para serem executados, sendo que as separações por “vírgula” representam os intervalos de tempo de 1, 5 e 15 minutos.</a:t>
            </a:r>
          </a:p>
          <a:p>
            <a:pPr lvl="4"/>
            <a:endParaRPr lang="pt-BR" sz="1400" dirty="0"/>
          </a:p>
          <a:p>
            <a:r>
              <a:rPr lang="pt-BR" sz="2000" dirty="0"/>
              <a:t>A segunda linha mostra a quantidade de processos bem como status de cada um deles.</a:t>
            </a:r>
          </a:p>
          <a:p>
            <a:endParaRPr lang="pt-BR" sz="2000" dirty="0"/>
          </a:p>
          <a:p>
            <a:endParaRPr lang="pt-BR" sz="2000" dirty="0"/>
          </a:p>
          <a:p>
            <a:endParaRPr lang="pt-BR" sz="2000" dirty="0"/>
          </a:p>
        </p:txBody>
      </p:sp>
      <p:pic>
        <p:nvPicPr>
          <p:cNvPr id="4" name="Google Shape;189;p30">
            <a:extLst>
              <a:ext uri="{FF2B5EF4-FFF2-40B4-BE49-F238E27FC236}">
                <a16:creationId xmlns:a16="http://schemas.microsoft.com/office/drawing/2014/main" id="{B28344BC-CC01-D425-8D77-F8730DD4D73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91282"/>
          <a:stretch/>
        </p:blipFill>
        <p:spPr>
          <a:xfrm>
            <a:off x="268351" y="5786281"/>
            <a:ext cx="8607298" cy="417329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4256190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7FA0B-0004-63D6-37F5-A56D103A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“top”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56BB9-B81F-264D-C656-ACE1A577C70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68352" y="1219200"/>
            <a:ext cx="8607298" cy="4937760"/>
          </a:xfrm>
        </p:spPr>
        <p:txBody>
          <a:bodyPr>
            <a:normAutofit/>
          </a:bodyPr>
          <a:lstStyle/>
          <a:p>
            <a:r>
              <a:rPr lang="pt-BR" sz="2000" dirty="0"/>
              <a:t>A terceira Linha nos mostra o desempenho do processador e o percentual utilizado em cada uma de suas classificações, conforme descrito abaixo:</a:t>
            </a:r>
          </a:p>
          <a:p>
            <a:pPr lvl="1"/>
            <a:r>
              <a:rPr lang="pt-BR" sz="2000" dirty="0"/>
              <a:t>%</a:t>
            </a:r>
            <a:r>
              <a:rPr lang="pt-BR" sz="2000" dirty="0" err="1"/>
              <a:t>us</a:t>
            </a:r>
            <a:r>
              <a:rPr lang="pt-BR" sz="2000" dirty="0"/>
              <a:t> = Percentual utilizado por processos em “modo usuário” (sem Nice).</a:t>
            </a:r>
          </a:p>
          <a:p>
            <a:pPr lvl="1"/>
            <a:r>
              <a:rPr lang="pt-BR" sz="2000" dirty="0"/>
              <a:t>%</a:t>
            </a:r>
            <a:r>
              <a:rPr lang="pt-BR" sz="2000" dirty="0" err="1"/>
              <a:t>sy</a:t>
            </a:r>
            <a:r>
              <a:rPr lang="pt-BR" sz="2000" dirty="0"/>
              <a:t> = Percentual utilizado por processos do Kernel.</a:t>
            </a:r>
          </a:p>
          <a:p>
            <a:pPr lvl="1"/>
            <a:r>
              <a:rPr lang="pt-BR" sz="2000" dirty="0"/>
              <a:t>%</a:t>
            </a:r>
            <a:r>
              <a:rPr lang="pt-BR" sz="2000" dirty="0" err="1"/>
              <a:t>ni</a:t>
            </a:r>
            <a:r>
              <a:rPr lang="pt-BR" sz="2000" dirty="0"/>
              <a:t> = Processos em “modo usuário” com priorização (Nice).</a:t>
            </a:r>
          </a:p>
          <a:p>
            <a:pPr lvl="1"/>
            <a:r>
              <a:rPr lang="pt-BR" sz="2000" dirty="0"/>
              <a:t>%id = Percentual disponível/ocioso do Processador (ou núcleo).</a:t>
            </a:r>
          </a:p>
          <a:p>
            <a:pPr lvl="1"/>
            <a:r>
              <a:rPr lang="pt-BR" sz="2000" dirty="0"/>
              <a:t>%</a:t>
            </a:r>
            <a:r>
              <a:rPr lang="pt-BR" sz="2000" dirty="0" err="1"/>
              <a:t>wa</a:t>
            </a:r>
            <a:r>
              <a:rPr lang="pt-BR" sz="2000" dirty="0"/>
              <a:t> = Aguardando operações de I/O (Disco / Rede).</a:t>
            </a:r>
          </a:p>
          <a:p>
            <a:pPr lvl="1"/>
            <a:r>
              <a:rPr lang="pt-BR" sz="2000" dirty="0"/>
              <a:t>%</a:t>
            </a:r>
            <a:r>
              <a:rPr lang="pt-BR" sz="2000" dirty="0" err="1"/>
              <a:t>hi</a:t>
            </a:r>
            <a:r>
              <a:rPr lang="pt-BR" sz="2000" dirty="0"/>
              <a:t> = Percentual utilizado para tratamento de interrupções de Hardware.</a:t>
            </a:r>
          </a:p>
          <a:p>
            <a:pPr lvl="1"/>
            <a:r>
              <a:rPr lang="pt-BR" sz="2000" dirty="0"/>
              <a:t>%si = Percentual utilizado para tratamento de interrupções de Software.</a:t>
            </a:r>
          </a:p>
          <a:p>
            <a:pPr lvl="1"/>
            <a:r>
              <a:rPr lang="pt-BR" sz="2000" dirty="0"/>
              <a:t>%</a:t>
            </a:r>
            <a:r>
              <a:rPr lang="pt-BR" sz="2000" dirty="0" err="1"/>
              <a:t>st</a:t>
            </a:r>
            <a:r>
              <a:rPr lang="pt-BR" sz="2000" dirty="0"/>
              <a:t> = Percentual utilizado por um </a:t>
            </a:r>
            <a:r>
              <a:rPr lang="pt-BR" sz="2000" dirty="0" err="1"/>
              <a:t>Hypervisor</a:t>
            </a:r>
            <a:r>
              <a:rPr lang="pt-BR" sz="2000" dirty="0"/>
              <a:t> (Execução de VM – </a:t>
            </a:r>
            <a:r>
              <a:rPr lang="pt-BR" sz="2000" i="1" dirty="0" err="1"/>
              <a:t>Steal</a:t>
            </a:r>
            <a:r>
              <a:rPr lang="pt-BR" sz="2000" i="1" dirty="0"/>
              <a:t> time</a:t>
            </a:r>
            <a:r>
              <a:rPr lang="pt-BR" sz="2000" dirty="0"/>
              <a:t>).</a:t>
            </a:r>
          </a:p>
          <a:p>
            <a:endParaRPr lang="pt-BR" sz="2000" dirty="0"/>
          </a:p>
          <a:p>
            <a:endParaRPr lang="pt-BR" sz="2000" dirty="0"/>
          </a:p>
        </p:txBody>
      </p:sp>
      <p:pic>
        <p:nvPicPr>
          <p:cNvPr id="4" name="Google Shape;196;p31">
            <a:extLst>
              <a:ext uri="{FF2B5EF4-FFF2-40B4-BE49-F238E27FC236}">
                <a16:creationId xmlns:a16="http://schemas.microsoft.com/office/drawing/2014/main" id="{60C7FC17-9BA5-B493-CC6B-5C72BF7B4B8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-1" b="78908"/>
          <a:stretch/>
        </p:blipFill>
        <p:spPr>
          <a:xfrm>
            <a:off x="268351" y="5157192"/>
            <a:ext cx="8607298" cy="1009674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4027211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1819C-E607-0262-5BE6-4279101C9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“top”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D1299-6CE7-D373-EC7F-112533E6DE8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000" b="1" i="1" dirty="0">
                <a:solidFill>
                  <a:srgbClr val="7030A0"/>
                </a:solidFill>
              </a:rPr>
              <a:t>PERGUNTA – Através do Print abaixo é possível identificar se o sistema está com alto consumo de processamento no momento?</a:t>
            </a:r>
          </a:p>
          <a:p>
            <a:endParaRPr lang="pt-BR" sz="2000" dirty="0"/>
          </a:p>
          <a:p>
            <a:endParaRPr lang="pt-BR" sz="2000" dirty="0"/>
          </a:p>
        </p:txBody>
      </p:sp>
      <p:pic>
        <p:nvPicPr>
          <p:cNvPr id="4" name="Google Shape;203;p32">
            <a:extLst>
              <a:ext uri="{FF2B5EF4-FFF2-40B4-BE49-F238E27FC236}">
                <a16:creationId xmlns:a16="http://schemas.microsoft.com/office/drawing/2014/main" id="{FEA57F7B-7F55-1BCA-9FEB-AF8E970BFE8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1941" b="23310"/>
          <a:stretch/>
        </p:blipFill>
        <p:spPr>
          <a:xfrm>
            <a:off x="286050" y="2132856"/>
            <a:ext cx="8571900" cy="3740018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4209190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A4639-B51A-4525-6ECB-D7085291E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F649B-1F43-F5B7-FC65-F08338DCB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“top”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4B61C-23F2-FD29-F2AD-8924744A262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000" b="1" i="1" dirty="0">
                <a:solidFill>
                  <a:srgbClr val="7030A0"/>
                </a:solidFill>
              </a:rPr>
              <a:t>PERGUNTA 2 – Através do Print abaixo é possível identificar se o sistema está com alto consumo de processamento no momento?</a:t>
            </a:r>
          </a:p>
          <a:p>
            <a:endParaRPr lang="pt-BR" sz="2000" dirty="0"/>
          </a:p>
          <a:p>
            <a:endParaRPr lang="pt-BR" sz="2000" dirty="0"/>
          </a:p>
        </p:txBody>
      </p:sp>
      <p:pic>
        <p:nvPicPr>
          <p:cNvPr id="5" name="Google Shape;210;p33">
            <a:extLst>
              <a:ext uri="{FF2B5EF4-FFF2-40B4-BE49-F238E27FC236}">
                <a16:creationId xmlns:a16="http://schemas.microsoft.com/office/drawing/2014/main" id="{57970B3D-CEB5-A9EB-BD5B-8B3742B9869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80416" y="2291158"/>
            <a:ext cx="8583168" cy="3328416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979445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56FAC-E225-A5D9-1C7F-9D5A7FC1E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03D1B-A565-CFDF-295C-8B5A8FBB2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“top”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8EDF1-878E-E66E-4AB9-477B0B2AC93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000" b="1" i="1" dirty="0">
                <a:solidFill>
                  <a:srgbClr val="7030A0"/>
                </a:solidFill>
              </a:rPr>
              <a:t>PERGUNTA 3 – Através do Print abaixo é possível identificar se o sistema está com alto consumo de processamento no momento?</a:t>
            </a:r>
          </a:p>
          <a:p>
            <a:endParaRPr lang="pt-BR" sz="2000" dirty="0"/>
          </a:p>
          <a:p>
            <a:endParaRPr lang="pt-BR" sz="2000" dirty="0"/>
          </a:p>
        </p:txBody>
      </p:sp>
      <p:pic>
        <p:nvPicPr>
          <p:cNvPr id="4" name="Google Shape;217;p34">
            <a:extLst>
              <a:ext uri="{FF2B5EF4-FFF2-40B4-BE49-F238E27FC236}">
                <a16:creationId xmlns:a16="http://schemas.microsoft.com/office/drawing/2014/main" id="{A74C4D75-1AD4-322D-7F6A-2525107127B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16" t="7030" r="5702" b="19899"/>
          <a:stretch/>
        </p:blipFill>
        <p:spPr>
          <a:xfrm>
            <a:off x="202747" y="1988840"/>
            <a:ext cx="8738505" cy="42873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535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595AD-2C10-9108-7EFC-7AA8B69675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18E3-AE4D-679C-44D8-21AE25B72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</a:t>
            </a:r>
            <a:r>
              <a:rPr lang="pt-BR" dirty="0" err="1"/>
              <a:t>ps</a:t>
            </a:r>
            <a:r>
              <a:rPr lang="pt-BR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6BA1A-074C-8298-4F1F-A68ACD30F64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090120"/>
          </a:xfrm>
        </p:spPr>
        <p:txBody>
          <a:bodyPr>
            <a:normAutofit/>
          </a:bodyPr>
          <a:lstStyle/>
          <a:p>
            <a:r>
              <a:rPr lang="pt-BR" sz="2000" dirty="0" err="1"/>
              <a:t>ps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dirty="0"/>
              <a:t> Exibe por padrão apenas os processos executados em nosso terminal (</a:t>
            </a:r>
            <a:r>
              <a:rPr lang="pt-BR" sz="2000" dirty="0" err="1"/>
              <a:t>tty</a:t>
            </a:r>
            <a:r>
              <a:rPr lang="pt-BR" sz="2000" dirty="0"/>
              <a:t>):</a:t>
            </a:r>
          </a:p>
          <a:p>
            <a:pPr lvl="1"/>
            <a:r>
              <a:rPr lang="pt-BR" sz="1800" dirty="0"/>
              <a:t>Ex.: </a:t>
            </a:r>
            <a:r>
              <a:rPr lang="pt-BR" sz="1800" dirty="0" err="1">
                <a:solidFill>
                  <a:srgbClr val="0070C0"/>
                </a:solidFill>
              </a:rPr>
              <a:t>ps</a:t>
            </a:r>
            <a:r>
              <a:rPr lang="pt-BR" sz="1800" dirty="0">
                <a:solidFill>
                  <a:srgbClr val="0070C0"/>
                </a:solidFill>
              </a:rPr>
              <a:t>  &lt;opções&gt;</a:t>
            </a:r>
          </a:p>
          <a:p>
            <a:endParaRPr lang="pt-BR" sz="2000" dirty="0"/>
          </a:p>
          <a:p>
            <a:endParaRPr lang="pt-BR" sz="2000" dirty="0"/>
          </a:p>
          <a:p>
            <a:endParaRPr lang="pt-BR" sz="2000" dirty="0"/>
          </a:p>
          <a:p>
            <a:endParaRPr lang="pt-BR" sz="2000" dirty="0"/>
          </a:p>
          <a:p>
            <a:r>
              <a:rPr lang="pt-BR" sz="2000" dirty="0"/>
              <a:t>A resposta deste comando é dividida em 4 ou 5 colunas (depende de parâmetros), sendo que cada uma delas retornam informações como:</a:t>
            </a:r>
          </a:p>
          <a:p>
            <a:pPr lvl="1"/>
            <a:r>
              <a:rPr lang="pt-BR" sz="1800" dirty="0"/>
              <a:t>1ª </a:t>
            </a:r>
            <a:r>
              <a:rPr lang="pt-BR" sz="1800" dirty="0">
                <a:sym typeface="Wingdings" panose="05000000000000000000" pitchFamily="2" charset="2"/>
              </a:rPr>
              <a:t></a:t>
            </a:r>
            <a:r>
              <a:rPr lang="pt-BR" sz="1800" dirty="0"/>
              <a:t> PID do processo;</a:t>
            </a:r>
          </a:p>
          <a:p>
            <a:pPr lvl="1"/>
            <a:r>
              <a:rPr lang="pt-BR" sz="1800" dirty="0"/>
              <a:t>2ª </a:t>
            </a:r>
            <a:r>
              <a:rPr lang="pt-BR" sz="1800" dirty="0">
                <a:sym typeface="Wingdings" panose="05000000000000000000" pitchFamily="2" charset="2"/>
              </a:rPr>
              <a:t></a:t>
            </a:r>
            <a:r>
              <a:rPr lang="pt-BR" sz="1800" dirty="0"/>
              <a:t> TTY em que o mesmo está sendo executado (sessão/terminal);</a:t>
            </a:r>
          </a:p>
          <a:p>
            <a:pPr lvl="1"/>
            <a:r>
              <a:rPr lang="pt-BR" sz="1800" dirty="0"/>
              <a:t>3ª </a:t>
            </a:r>
            <a:r>
              <a:rPr lang="pt-BR" sz="1800" dirty="0">
                <a:sym typeface="Wingdings" panose="05000000000000000000" pitchFamily="2" charset="2"/>
              </a:rPr>
              <a:t></a:t>
            </a:r>
            <a:r>
              <a:rPr lang="pt-BR" sz="1800" dirty="0"/>
              <a:t> </a:t>
            </a:r>
            <a:r>
              <a:rPr lang="pt-BR" sz="1800" dirty="0" err="1"/>
              <a:t>STATus</a:t>
            </a:r>
            <a:r>
              <a:rPr lang="pt-BR" sz="1800" dirty="0"/>
              <a:t> do processo;</a:t>
            </a:r>
          </a:p>
          <a:p>
            <a:pPr lvl="1"/>
            <a:r>
              <a:rPr lang="pt-BR" sz="1800" dirty="0"/>
              <a:t>4ª </a:t>
            </a:r>
            <a:r>
              <a:rPr lang="pt-BR" sz="1800" dirty="0">
                <a:sym typeface="Wingdings" panose="05000000000000000000" pitchFamily="2" charset="2"/>
              </a:rPr>
              <a:t></a:t>
            </a:r>
            <a:r>
              <a:rPr lang="pt-BR" sz="1800" dirty="0"/>
              <a:t> Tempo que este processo utilizou recursos do processador (em horas);</a:t>
            </a:r>
          </a:p>
          <a:p>
            <a:pPr lvl="1"/>
            <a:r>
              <a:rPr lang="pt-BR" sz="1800" dirty="0"/>
              <a:t>5ª </a:t>
            </a:r>
            <a:r>
              <a:rPr lang="pt-BR" sz="1800" dirty="0">
                <a:sym typeface="Wingdings" panose="05000000000000000000" pitchFamily="2" charset="2"/>
              </a:rPr>
              <a:t></a:t>
            </a:r>
            <a:r>
              <a:rPr lang="pt-BR" sz="1800" dirty="0"/>
              <a:t> O comando utilizado para a execução deste processo.</a:t>
            </a:r>
          </a:p>
          <a:p>
            <a:endParaRPr lang="pt-BR" sz="2000" dirty="0"/>
          </a:p>
          <a:p>
            <a:endParaRPr lang="pt-BR" sz="2000" dirty="0"/>
          </a:p>
          <a:p>
            <a:endParaRPr lang="pt-BR" sz="2000" dirty="0"/>
          </a:p>
        </p:txBody>
      </p:sp>
      <p:pic>
        <p:nvPicPr>
          <p:cNvPr id="4" name="Google Shape;224;p35">
            <a:extLst>
              <a:ext uri="{FF2B5EF4-FFF2-40B4-BE49-F238E27FC236}">
                <a16:creationId xmlns:a16="http://schemas.microsoft.com/office/drawing/2014/main" id="{B0628668-8D3F-177A-1919-CCBA25E547C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9592" y="2420888"/>
            <a:ext cx="4177030" cy="1089660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92597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E6047-5ACD-5376-73FC-454181AC5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30B26-A409-D176-70AC-3530AEB0D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</a:t>
            </a:r>
            <a:r>
              <a:rPr lang="pt-BR" dirty="0" err="1"/>
              <a:t>ps</a:t>
            </a:r>
            <a:r>
              <a:rPr lang="pt-BR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0BB47-05ED-F025-0A7E-9849EBD102A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400" dirty="0" err="1"/>
              <a:t>ps</a:t>
            </a:r>
            <a:r>
              <a:rPr lang="pt-BR" sz="2400" dirty="0"/>
              <a:t> </a:t>
            </a:r>
            <a:r>
              <a:rPr lang="pt-BR" sz="2400" dirty="0">
                <a:sym typeface="Wingdings" panose="05000000000000000000" pitchFamily="2" charset="2"/>
              </a:rPr>
              <a:t></a:t>
            </a:r>
            <a:r>
              <a:rPr lang="pt-BR" sz="2400" dirty="0"/>
              <a:t> Continuação...:</a:t>
            </a:r>
          </a:p>
          <a:p>
            <a:pPr lvl="1"/>
            <a:r>
              <a:rPr lang="pt-BR" sz="2000" dirty="0"/>
              <a:t>Geralmente ele é mais utilizado com os parâmetros “</a:t>
            </a:r>
            <a:r>
              <a:rPr lang="pt-BR" sz="2000" dirty="0" err="1"/>
              <a:t>ax</a:t>
            </a:r>
            <a:r>
              <a:rPr lang="pt-BR" sz="2000" dirty="0"/>
              <a:t>”, que possibilitam a visualização de todos os processos em execução no sistema e seu “</a:t>
            </a:r>
            <a:r>
              <a:rPr lang="pt-BR" sz="2000" dirty="0" err="1"/>
              <a:t>STATus</a:t>
            </a:r>
            <a:r>
              <a:rPr lang="pt-BR" sz="2000" dirty="0"/>
              <a:t>”.</a:t>
            </a:r>
          </a:p>
          <a:p>
            <a:endParaRPr lang="pt-BR" sz="2400" dirty="0"/>
          </a:p>
          <a:p>
            <a:endParaRPr lang="pt-BR" sz="2400" dirty="0"/>
          </a:p>
          <a:p>
            <a:endParaRPr lang="pt-BR" sz="2400" dirty="0"/>
          </a:p>
          <a:p>
            <a:endParaRPr lang="pt-BR" sz="2400" dirty="0"/>
          </a:p>
        </p:txBody>
      </p:sp>
      <p:pic>
        <p:nvPicPr>
          <p:cNvPr id="4" name="Google Shape;231;p36">
            <a:extLst>
              <a:ext uri="{FF2B5EF4-FFF2-40B4-BE49-F238E27FC236}">
                <a16:creationId xmlns:a16="http://schemas.microsoft.com/office/drawing/2014/main" id="{F91B47F5-7ECC-8FE1-74E0-CC7BC7087E4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13890" y="2713355"/>
            <a:ext cx="5316220" cy="3519805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264644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DDC43-1B48-F08F-F215-136888BEF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519F-B89B-3C3F-6D94-3B6642F86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</a:t>
            </a:r>
            <a:r>
              <a:rPr lang="pt-BR" dirty="0" err="1"/>
              <a:t>ps</a:t>
            </a:r>
            <a:r>
              <a:rPr lang="pt-BR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1CD45-8C17-5969-9999-0605CCFCCE9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000" dirty="0" err="1"/>
              <a:t>ps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dirty="0"/>
              <a:t> Continuação... </a:t>
            </a:r>
            <a:r>
              <a:rPr lang="pt-BR" sz="2000" b="1" i="1" dirty="0">
                <a:solidFill>
                  <a:srgbClr val="7030A0"/>
                </a:solidFill>
              </a:rPr>
              <a:t>O que representa cada letra em </a:t>
            </a:r>
            <a:r>
              <a:rPr lang="pt-BR" sz="2000" b="1" i="1" dirty="0" err="1">
                <a:solidFill>
                  <a:srgbClr val="7030A0"/>
                </a:solidFill>
              </a:rPr>
              <a:t>STATus</a:t>
            </a:r>
            <a:r>
              <a:rPr lang="pt-BR" sz="2000" b="1" i="1" dirty="0">
                <a:solidFill>
                  <a:srgbClr val="7030A0"/>
                </a:solidFill>
              </a:rPr>
              <a:t>??:</a:t>
            </a:r>
          </a:p>
          <a:p>
            <a:endParaRPr lang="pt-BR" sz="2000" dirty="0"/>
          </a:p>
          <a:p>
            <a:endParaRPr lang="pt-BR" sz="2000" dirty="0"/>
          </a:p>
        </p:txBody>
      </p:sp>
      <p:pic>
        <p:nvPicPr>
          <p:cNvPr id="4" name="Google Shape;238;p37">
            <a:extLst>
              <a:ext uri="{FF2B5EF4-FFF2-40B4-BE49-F238E27FC236}">
                <a16:creationId xmlns:a16="http://schemas.microsoft.com/office/drawing/2014/main" id="{0FC89164-A917-F414-65F0-C435CEED69E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768" y="1700808"/>
            <a:ext cx="8456357" cy="4536871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4162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11875-3F76-0960-62C1-66F91ACAC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</a:t>
            </a:r>
            <a:r>
              <a:rPr lang="pt-BR" dirty="0" err="1"/>
              <a:t>pstree</a:t>
            </a:r>
            <a:r>
              <a:rPr lang="pt-BR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5076-7FB0-7361-EC5B-A481E0B0AC2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400" dirty="0" err="1"/>
              <a:t>pstree</a:t>
            </a:r>
            <a:r>
              <a:rPr lang="pt-BR" sz="2400" dirty="0"/>
              <a:t> </a:t>
            </a:r>
            <a:r>
              <a:rPr lang="pt-BR" sz="2400" dirty="0">
                <a:sym typeface="Wingdings" panose="05000000000000000000" pitchFamily="2" charset="2"/>
              </a:rPr>
              <a:t></a:t>
            </a:r>
            <a:r>
              <a:rPr lang="pt-BR" sz="2400" dirty="0"/>
              <a:t> Exibe de forma hierárquica a relação entre os processos (processo pai e processos filhos).</a:t>
            </a:r>
          </a:p>
          <a:p>
            <a:pPr lvl="1"/>
            <a:r>
              <a:rPr lang="pt-BR" sz="2000" dirty="0"/>
              <a:t>O parâmetro mais comum é:</a:t>
            </a:r>
          </a:p>
          <a:p>
            <a:pPr lvl="2"/>
            <a:r>
              <a:rPr lang="pt-BR" sz="1800" dirty="0"/>
              <a:t>“-p” </a:t>
            </a:r>
            <a:r>
              <a:rPr lang="pt-BR" sz="1800" dirty="0">
                <a:sym typeface="Wingdings" panose="05000000000000000000" pitchFamily="2" charset="2"/>
              </a:rPr>
              <a:t></a:t>
            </a:r>
            <a:r>
              <a:rPr lang="pt-BR" sz="1800" dirty="0"/>
              <a:t> Mostra o PID entre parênteses;</a:t>
            </a:r>
          </a:p>
          <a:p>
            <a:endParaRPr lang="pt-BR" sz="2400" dirty="0"/>
          </a:p>
          <a:p>
            <a:endParaRPr lang="pt-BR" sz="2400" dirty="0"/>
          </a:p>
          <a:p>
            <a:endParaRPr lang="pt-BR" sz="2400" dirty="0"/>
          </a:p>
        </p:txBody>
      </p:sp>
      <p:pic>
        <p:nvPicPr>
          <p:cNvPr id="4" name="Google Shape;245;p38">
            <a:extLst>
              <a:ext uri="{FF2B5EF4-FFF2-40B4-BE49-F238E27FC236}">
                <a16:creationId xmlns:a16="http://schemas.microsoft.com/office/drawing/2014/main" id="{B81E9523-47A5-572C-E774-8708BDF598C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9150"/>
          <a:stretch/>
        </p:blipFill>
        <p:spPr>
          <a:xfrm>
            <a:off x="1085215" y="2836391"/>
            <a:ext cx="6973570" cy="3869209"/>
          </a:xfrm>
          <a:prstGeom prst="rect">
            <a:avLst/>
          </a:prstGeom>
          <a:noFill/>
          <a:ln w="88900" cap="sq" cmpd="thickThin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305480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01BBB5-7A6F-A4F8-D39D-88D00A574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E53E64-EE2D-72EE-5F3A-508FE9A53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Conceitos sobre Processos</a:t>
            </a:r>
            <a:br>
              <a:rPr lang="pt-BR" dirty="0"/>
            </a:br>
            <a:r>
              <a:rPr lang="pt-BR" dirty="0"/>
              <a:t>Parte 2 - Sinais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28A787-2AF6-10BF-EA91-1AFF7E8BC5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Tópico: Gerenciamento de Processos</a:t>
            </a:r>
          </a:p>
        </p:txBody>
      </p:sp>
      <p:pic>
        <p:nvPicPr>
          <p:cNvPr id="2" name="Google Shape;253;p39" descr="A cartoon of a cat with a button&#10;&#10;Description automatically generated">
            <a:extLst>
              <a:ext uri="{FF2B5EF4-FFF2-40B4-BE49-F238E27FC236}">
                <a16:creationId xmlns:a16="http://schemas.microsoft.com/office/drawing/2014/main" id="{CD7868AD-D931-9810-98D2-A04ECD5CCBD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19610" y="4941168"/>
            <a:ext cx="1486578" cy="15804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90536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3B33A-D739-98F4-F5E6-4DCB9DD4C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Conteúdo </a:t>
            </a:r>
            <a:r>
              <a:rPr lang="pt-BR" dirty="0"/>
              <a:t>do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A313F-CD43-168A-D48B-ACCF08F4F4E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Gerenciamento de Processos</a:t>
            </a:r>
          </a:p>
          <a:p>
            <a:r>
              <a:rPr lang="pt-BR" sz="2400" dirty="0"/>
              <a:t>Neste slide serão abordados conceitos e comandos que nos auxiliam no gerenciamento de processos:</a:t>
            </a:r>
          </a:p>
          <a:p>
            <a:pPr lvl="1"/>
            <a:r>
              <a:rPr lang="pt-BR" sz="2000" dirty="0"/>
              <a:t>Conceitos sobre processos;</a:t>
            </a:r>
          </a:p>
          <a:p>
            <a:pPr lvl="1"/>
            <a:r>
              <a:rPr lang="pt-BR" sz="2000" dirty="0"/>
              <a:t>Comandos para 					   gerenciamento de processos.</a:t>
            </a:r>
          </a:p>
          <a:p>
            <a:endParaRPr lang="pt-BR" sz="2400" dirty="0"/>
          </a:p>
          <a:p>
            <a:endParaRPr lang="pt-BR" sz="2400" dirty="0"/>
          </a:p>
        </p:txBody>
      </p:sp>
      <p:pic>
        <p:nvPicPr>
          <p:cNvPr id="4" name="Google Shape;123;p20">
            <a:extLst>
              <a:ext uri="{FF2B5EF4-FFF2-40B4-BE49-F238E27FC236}">
                <a16:creationId xmlns:a16="http://schemas.microsoft.com/office/drawing/2014/main" id="{6E9C06CE-EB60-3629-FEBB-3E2FC682A5FB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03421" y="2708920"/>
            <a:ext cx="4686489" cy="35242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08625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559EC-3BBB-AFEA-CA9D-1A985E16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200" dirty="0"/>
              <a:t>Conceitos – Sinais de um processo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11DBC-F0BA-ADCD-294B-2BE2EE09119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Ao realizarmos determinadas interações com um processo, como encerramento do processo de forma padrão ou abrupta, bem como interromper sua execução com uma “pausa”, estamos enviando um sinal com a instrução desejada;</a:t>
            </a:r>
          </a:p>
          <a:p>
            <a:endParaRPr lang="pt-BR" dirty="0"/>
          </a:p>
          <a:p>
            <a:r>
              <a:rPr lang="pt-BR" dirty="0"/>
              <a:t>O padrão POSIX atribui um número para cada tipo de sinal, que pode ser utilizado e enviado para um processo em execução;</a:t>
            </a:r>
          </a:p>
          <a:p>
            <a:endParaRPr lang="pt-BR" dirty="0"/>
          </a:p>
          <a:p>
            <a:r>
              <a:rPr lang="pt-BR" dirty="0"/>
              <a:t>A tabela a seguir descreve o objetivo e a ação de cada um destes sinais: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1852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94301-F075-7E32-4A8E-597782275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200" dirty="0"/>
              <a:t>Conceitos – Sinais de um processo</a:t>
            </a:r>
            <a:endParaRPr lang="pt-BR" dirty="0"/>
          </a:p>
        </p:txBody>
      </p:sp>
      <p:sp>
        <p:nvSpPr>
          <p:cNvPr id="4" name="Google Shape;265;p41">
            <a:extLst>
              <a:ext uri="{FF2B5EF4-FFF2-40B4-BE49-F238E27FC236}">
                <a16:creationId xmlns:a16="http://schemas.microsoft.com/office/drawing/2014/main" id="{53C65817-0B08-8BE9-03FE-B31184EC8AA2}"/>
              </a:ext>
            </a:extLst>
          </p:cNvPr>
          <p:cNvSpPr txBox="1">
            <a:spLocks/>
          </p:cNvSpPr>
          <p:nvPr/>
        </p:nvSpPr>
        <p:spPr>
          <a:xfrm>
            <a:off x="5510148" y="5078822"/>
            <a:ext cx="3402590" cy="108011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anchor="t" anchorCtr="0">
            <a:normAutofit fontScale="92500" lnSpcReduction="20000"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Arial" panose="020B0604020202020204" pitchFamily="34" charset="0"/>
              <a:buChar char="•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Arial" panose="020B0604020202020204" pitchFamily="34" charset="0"/>
              <a:buChar char="•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Arial" panose="020B0604020202020204" pitchFamily="34" charset="0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Arial" panose="020B0604020202020204" pitchFamily="34" charset="0"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Arial" panose="020B0604020202020204" pitchFamily="34" charset="0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0"/>
              </a:spcBef>
              <a:buClr>
                <a:srgbClr val="7030A0"/>
              </a:buClr>
              <a:buSzPct val="100000"/>
            </a:pPr>
            <a:r>
              <a:rPr lang="pt-BR" b="1" i="1">
                <a:solidFill>
                  <a:srgbClr val="7030A0"/>
                </a:solidFill>
              </a:rPr>
              <a:t>OK, Porém, como utilizar??</a:t>
            </a:r>
            <a:endParaRPr lang="pt-BR"/>
          </a:p>
          <a:p>
            <a:pPr marL="742950" lvl="1" indent="-285750">
              <a:spcBef>
                <a:spcPts val="434"/>
              </a:spcBef>
              <a:buClr>
                <a:schemeClr val="dk1"/>
              </a:buClr>
              <a:buSzPct val="100000"/>
              <a:buFont typeface="Arial" panose="020B0604020202020204" pitchFamily="34" charset="0"/>
              <a:buChar char="–"/>
            </a:pPr>
            <a:r>
              <a:rPr lang="pt-BR"/>
              <a:t>Próximo slide...</a:t>
            </a:r>
          </a:p>
        </p:txBody>
      </p:sp>
      <p:pic>
        <p:nvPicPr>
          <p:cNvPr id="5" name="Google Shape;266;p41">
            <a:extLst>
              <a:ext uri="{FF2B5EF4-FFF2-40B4-BE49-F238E27FC236}">
                <a16:creationId xmlns:a16="http://schemas.microsoft.com/office/drawing/2014/main" id="{18387042-B9B3-F7E0-C0E5-43CD1165B78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4352" y="4509120"/>
            <a:ext cx="4608286" cy="1864502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6" name="Google Shape;267;p41">
            <a:extLst>
              <a:ext uri="{FF2B5EF4-FFF2-40B4-BE49-F238E27FC236}">
                <a16:creationId xmlns:a16="http://schemas.microsoft.com/office/drawing/2014/main" id="{946DE123-1A6F-8E07-99F7-9AA1E9BBEE6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4342" y="1268760"/>
            <a:ext cx="8661908" cy="3102102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3042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2EC6F-1170-5112-993A-5A8F4F390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3200" dirty="0"/>
              <a:t>Encerrando Processos</a:t>
            </a:r>
            <a:br>
              <a:rPr lang="pt-BR" sz="3200" dirty="0"/>
            </a:br>
            <a:r>
              <a:rPr lang="pt-BR" sz="3200" dirty="0"/>
              <a:t>Comandos “kill” e “</a:t>
            </a:r>
            <a:r>
              <a:rPr lang="pt-BR" sz="3200" dirty="0" err="1"/>
              <a:t>killall</a:t>
            </a:r>
            <a:r>
              <a:rPr lang="pt-BR" sz="3200" dirty="0"/>
              <a:t>”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5B857-9F52-0A07-C180-792C818C729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000" dirty="0"/>
              <a:t>kill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dirty="0"/>
              <a:t> Permite enviar um sinal para um processo através do seu PID:</a:t>
            </a:r>
          </a:p>
          <a:p>
            <a:pPr lvl="1"/>
            <a:r>
              <a:rPr lang="pt-BR" sz="2000" dirty="0"/>
              <a:t>Ex.: </a:t>
            </a:r>
            <a:r>
              <a:rPr lang="pt-BR" sz="2000" dirty="0">
                <a:solidFill>
                  <a:srgbClr val="0070C0"/>
                </a:solidFill>
              </a:rPr>
              <a:t>kill  -9  2130</a:t>
            </a:r>
          </a:p>
          <a:p>
            <a:pPr lvl="2"/>
            <a:r>
              <a:rPr lang="pt-BR" sz="1800" dirty="0"/>
              <a:t>O comando acima envia o sinal de encerramento abrupto SIGKILL (valor 9) para o processo que possuir o PID 2130;</a:t>
            </a:r>
          </a:p>
          <a:p>
            <a:endParaRPr lang="pt-BR" sz="2000" dirty="0"/>
          </a:p>
          <a:p>
            <a:endParaRPr lang="pt-BR" sz="2000" dirty="0"/>
          </a:p>
          <a:p>
            <a:endParaRPr lang="pt-BR" sz="2000" dirty="0"/>
          </a:p>
          <a:p>
            <a:endParaRPr lang="pt-BR" sz="2000" dirty="0"/>
          </a:p>
          <a:p>
            <a:pPr lvl="1"/>
            <a:endParaRPr lang="pt-BR" sz="1700" dirty="0"/>
          </a:p>
          <a:p>
            <a:r>
              <a:rPr lang="pt-BR" sz="2000" dirty="0" err="1"/>
              <a:t>killall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 </a:t>
            </a:r>
            <a:r>
              <a:rPr lang="pt-BR" sz="2000" dirty="0"/>
              <a:t>Permite enviar um sinal para um ou mais processos através do nome:</a:t>
            </a:r>
          </a:p>
          <a:p>
            <a:pPr lvl="1"/>
            <a:r>
              <a:rPr lang="pt-BR" sz="2000" dirty="0"/>
              <a:t>Ex.: </a:t>
            </a:r>
            <a:r>
              <a:rPr lang="pt-BR" sz="2000" dirty="0" err="1">
                <a:solidFill>
                  <a:srgbClr val="0070C0"/>
                </a:solidFill>
              </a:rPr>
              <a:t>killall</a:t>
            </a:r>
            <a:r>
              <a:rPr lang="pt-BR" sz="2000" dirty="0">
                <a:solidFill>
                  <a:srgbClr val="0070C0"/>
                </a:solidFill>
              </a:rPr>
              <a:t>  -15  top</a:t>
            </a:r>
          </a:p>
          <a:p>
            <a:pPr lvl="2"/>
            <a:r>
              <a:rPr lang="pt-BR" sz="1800" dirty="0"/>
              <a:t>O comando acima envia o sinal SIGTERM (valor 15) para todos os processos de nome “top” que estiverem em execução no sistema.</a:t>
            </a:r>
          </a:p>
          <a:p>
            <a:endParaRPr lang="pt-BR" sz="2000" dirty="0"/>
          </a:p>
          <a:p>
            <a:endParaRPr lang="pt-BR" sz="2000" dirty="0"/>
          </a:p>
        </p:txBody>
      </p:sp>
      <p:pic>
        <p:nvPicPr>
          <p:cNvPr id="4" name="Google Shape;274;p42">
            <a:extLst>
              <a:ext uri="{FF2B5EF4-FFF2-40B4-BE49-F238E27FC236}">
                <a16:creationId xmlns:a16="http://schemas.microsoft.com/office/drawing/2014/main" id="{1DF0BA68-948B-F3B0-9A13-D258A8FDDD3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91193" y="2880062"/>
            <a:ext cx="4930565" cy="1125002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350077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52FC6-C726-A259-9E23-BF6D3FB35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3200" dirty="0"/>
              <a:t>Planos de Execução</a:t>
            </a:r>
            <a:br>
              <a:rPr lang="pt-BR" sz="3200" dirty="0"/>
            </a:br>
            <a:r>
              <a:rPr lang="pt-BR" sz="3200" dirty="0"/>
              <a:t>Comandos “</a:t>
            </a:r>
            <a:r>
              <a:rPr lang="pt-BR" sz="3200" dirty="0" err="1"/>
              <a:t>bg</a:t>
            </a:r>
            <a:r>
              <a:rPr lang="pt-BR" sz="3200" dirty="0"/>
              <a:t>”, “</a:t>
            </a:r>
            <a:r>
              <a:rPr lang="pt-BR" sz="3200" dirty="0" err="1"/>
              <a:t>fg</a:t>
            </a:r>
            <a:r>
              <a:rPr lang="pt-BR" sz="3200" dirty="0"/>
              <a:t>” e “</a:t>
            </a:r>
            <a:r>
              <a:rPr lang="pt-BR" sz="3200" dirty="0" err="1"/>
              <a:t>jobs</a:t>
            </a:r>
            <a:r>
              <a:rPr lang="pt-BR" sz="3200" dirty="0"/>
              <a:t>”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6292A-7622-A43A-B10D-9A2B83478C5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Ao executar comandos no Shell, os comandos são executados em </a:t>
            </a:r>
            <a:r>
              <a:rPr lang="pt-BR" i="1" dirty="0" err="1"/>
              <a:t>Foreground</a:t>
            </a:r>
            <a:r>
              <a:rPr lang="pt-BR" dirty="0"/>
              <a:t> por padrão, impossibilitando realizar outras tarefas.</a:t>
            </a:r>
          </a:p>
          <a:p>
            <a:pPr lvl="1"/>
            <a:endParaRPr lang="pt-BR" dirty="0"/>
          </a:p>
          <a:p>
            <a:r>
              <a:rPr lang="pt-BR" dirty="0"/>
              <a:t>Para evitar esta ociosidade, podemos executar um comando em </a:t>
            </a:r>
            <a:r>
              <a:rPr lang="pt-BR" i="1" dirty="0"/>
              <a:t>Background</a:t>
            </a:r>
            <a:r>
              <a:rPr lang="pt-BR" dirty="0"/>
              <a:t> e continuar trabalhando com o sistema na mesma sessão. Exemplo: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No exemplo acima, temos o comando “</a:t>
            </a:r>
            <a:r>
              <a:rPr lang="pt-BR" b="1" dirty="0" err="1">
                <a:solidFill>
                  <a:srgbClr val="0070C0"/>
                </a:solidFill>
              </a:rPr>
              <a:t>tar</a:t>
            </a:r>
            <a:r>
              <a:rPr lang="pt-BR" dirty="0"/>
              <a:t>” em execução, enviando possíveis saídas de erro ou de sucesso para outros arquivos, porém, com o “</a:t>
            </a:r>
            <a:r>
              <a:rPr lang="pt-BR" b="1" dirty="0"/>
              <a:t>&amp;</a:t>
            </a:r>
            <a:r>
              <a:rPr lang="pt-BR" dirty="0"/>
              <a:t>” no final da linha de comando, fazendo com que o mesmo seja executado em </a:t>
            </a:r>
            <a:r>
              <a:rPr lang="pt-BR" b="1" i="1" dirty="0"/>
              <a:t>Background</a:t>
            </a:r>
            <a:r>
              <a:rPr lang="pt-BR" dirty="0"/>
              <a:t>.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4" name="Google Shape;281;p43">
            <a:extLst>
              <a:ext uri="{FF2B5EF4-FFF2-40B4-BE49-F238E27FC236}">
                <a16:creationId xmlns:a16="http://schemas.microsoft.com/office/drawing/2014/main" id="{1692377F-D36A-04F1-8265-3507659000A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2442"/>
          <a:stretch/>
        </p:blipFill>
        <p:spPr>
          <a:xfrm>
            <a:off x="296053" y="3890760"/>
            <a:ext cx="8551893" cy="402336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65836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59DE1-2A72-F970-9B9E-35745BEB5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3200" dirty="0"/>
              <a:t>Planos de Execução</a:t>
            </a:r>
            <a:br>
              <a:rPr lang="pt-BR" sz="3200" dirty="0"/>
            </a:br>
            <a:r>
              <a:rPr lang="pt-BR" sz="3200" dirty="0"/>
              <a:t>Comandos “</a:t>
            </a:r>
            <a:r>
              <a:rPr lang="pt-BR" sz="3200" dirty="0" err="1"/>
              <a:t>bg</a:t>
            </a:r>
            <a:r>
              <a:rPr lang="pt-BR" sz="3200" dirty="0"/>
              <a:t>”, “</a:t>
            </a:r>
            <a:r>
              <a:rPr lang="pt-BR" sz="3200" dirty="0" err="1"/>
              <a:t>fg</a:t>
            </a:r>
            <a:r>
              <a:rPr lang="pt-BR" sz="3200" dirty="0"/>
              <a:t>” e “</a:t>
            </a:r>
            <a:r>
              <a:rPr lang="pt-BR" sz="3200" dirty="0" err="1"/>
              <a:t>jobs</a:t>
            </a:r>
            <a:r>
              <a:rPr lang="pt-BR" sz="3200" dirty="0"/>
              <a:t>”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59B52-39CE-DBD3-6912-A969B70EDEC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000" dirty="0"/>
              <a:t>Caso um comando seja executado em </a:t>
            </a:r>
            <a:r>
              <a:rPr lang="pt-BR" sz="2000" i="1" dirty="0" err="1"/>
              <a:t>Foreground</a:t>
            </a:r>
            <a:r>
              <a:rPr lang="pt-BR" sz="2000" dirty="0"/>
              <a:t>, podemos enviá-lo para </a:t>
            </a:r>
            <a:r>
              <a:rPr lang="pt-BR" sz="2000" i="1" dirty="0"/>
              <a:t>Background</a:t>
            </a:r>
            <a:r>
              <a:rPr lang="pt-BR" sz="2000" dirty="0"/>
              <a:t> através da seguinte sequência:</a:t>
            </a:r>
          </a:p>
          <a:p>
            <a:pPr lvl="1"/>
            <a:r>
              <a:rPr lang="pt-BR" sz="2000" dirty="0"/>
              <a:t>Pressionar </a:t>
            </a:r>
            <a:r>
              <a:rPr lang="pt-BR" sz="2000" b="1" dirty="0"/>
              <a:t>[CTRL] + [z]</a:t>
            </a:r>
            <a:r>
              <a:rPr lang="pt-BR" sz="2000" dirty="0"/>
              <a:t>, para interromper a execução do processo e obter o controle do Shell novamente;</a:t>
            </a:r>
          </a:p>
          <a:p>
            <a:pPr lvl="1"/>
            <a:r>
              <a:rPr lang="pt-BR" sz="2000" dirty="0"/>
              <a:t>Verificar o número do “</a:t>
            </a:r>
            <a:r>
              <a:rPr lang="pt-BR" sz="2000" dirty="0" err="1"/>
              <a:t>job</a:t>
            </a:r>
            <a:r>
              <a:rPr lang="pt-BR" sz="2000" dirty="0"/>
              <a:t>” interrompido e enviá-lo para </a:t>
            </a:r>
            <a:r>
              <a:rPr lang="pt-BR" sz="2000" i="1" dirty="0"/>
              <a:t>Background</a:t>
            </a:r>
            <a:r>
              <a:rPr lang="pt-BR" sz="2000" dirty="0"/>
              <a:t> com o comando “</a:t>
            </a:r>
            <a:r>
              <a:rPr lang="pt-BR" sz="2000" b="1" dirty="0" err="1">
                <a:solidFill>
                  <a:srgbClr val="0070C0"/>
                </a:solidFill>
              </a:rPr>
              <a:t>bg</a:t>
            </a:r>
            <a:r>
              <a:rPr lang="pt-BR" sz="2000" dirty="0"/>
              <a:t>”, ou retorná-lo a </a:t>
            </a:r>
            <a:r>
              <a:rPr lang="pt-BR" sz="2000" i="1" dirty="0" err="1"/>
              <a:t>Foreground</a:t>
            </a:r>
            <a:r>
              <a:rPr lang="pt-BR" sz="2000" dirty="0"/>
              <a:t> com o comando “</a:t>
            </a:r>
            <a:r>
              <a:rPr lang="pt-BR" sz="2000" b="1" dirty="0" err="1">
                <a:solidFill>
                  <a:srgbClr val="0070C0"/>
                </a:solidFill>
              </a:rPr>
              <a:t>fg</a:t>
            </a:r>
            <a:r>
              <a:rPr lang="pt-BR" sz="2000" dirty="0"/>
              <a:t>”;</a:t>
            </a:r>
          </a:p>
          <a:p>
            <a:pPr lvl="1"/>
            <a:endParaRPr lang="pt-BR" sz="2000" dirty="0"/>
          </a:p>
          <a:p>
            <a:r>
              <a:rPr lang="pt-BR" sz="2000" dirty="0" err="1"/>
              <a:t>bg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dirty="0"/>
              <a:t> Envia um processo (</a:t>
            </a:r>
            <a:r>
              <a:rPr lang="pt-BR" sz="2000" dirty="0" err="1"/>
              <a:t>job</a:t>
            </a:r>
            <a:r>
              <a:rPr lang="pt-BR" sz="2000" dirty="0"/>
              <a:t>) interrompido para Background:</a:t>
            </a:r>
          </a:p>
          <a:p>
            <a:pPr lvl="1"/>
            <a:r>
              <a:rPr lang="pt-BR" sz="2000" dirty="0"/>
              <a:t>Ex.: </a:t>
            </a:r>
            <a:r>
              <a:rPr lang="pt-BR" sz="2000" dirty="0" err="1">
                <a:solidFill>
                  <a:srgbClr val="0070C0"/>
                </a:solidFill>
              </a:rPr>
              <a:t>bg</a:t>
            </a:r>
            <a:r>
              <a:rPr lang="pt-BR" sz="2000" dirty="0">
                <a:solidFill>
                  <a:srgbClr val="0070C0"/>
                </a:solidFill>
              </a:rPr>
              <a:t>  &lt;nº&gt;</a:t>
            </a:r>
          </a:p>
          <a:p>
            <a:r>
              <a:rPr lang="pt-BR" sz="2000" dirty="0" err="1"/>
              <a:t>fg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dirty="0"/>
              <a:t> Envia um processo (</a:t>
            </a:r>
            <a:r>
              <a:rPr lang="pt-BR" sz="2000" dirty="0" err="1"/>
              <a:t>job</a:t>
            </a:r>
            <a:r>
              <a:rPr lang="pt-BR" sz="2000" dirty="0"/>
              <a:t>) interrompido para </a:t>
            </a:r>
            <a:r>
              <a:rPr lang="pt-BR" sz="2000" dirty="0" err="1"/>
              <a:t>Foreground</a:t>
            </a:r>
            <a:r>
              <a:rPr lang="pt-BR" sz="2000" dirty="0"/>
              <a:t>:</a:t>
            </a:r>
          </a:p>
          <a:p>
            <a:pPr lvl="1"/>
            <a:r>
              <a:rPr lang="pt-BR" sz="2000" dirty="0"/>
              <a:t>Ex.: </a:t>
            </a:r>
            <a:r>
              <a:rPr lang="pt-BR" sz="2000" dirty="0" err="1">
                <a:solidFill>
                  <a:srgbClr val="0070C0"/>
                </a:solidFill>
              </a:rPr>
              <a:t>fg</a:t>
            </a:r>
            <a:r>
              <a:rPr lang="pt-BR" sz="2000" dirty="0">
                <a:solidFill>
                  <a:srgbClr val="0070C0"/>
                </a:solidFill>
              </a:rPr>
              <a:t>  &lt;nº&gt;</a:t>
            </a:r>
          </a:p>
          <a:p>
            <a:r>
              <a:rPr lang="pt-BR" sz="2000" dirty="0" err="1"/>
              <a:t>jobs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dirty="0"/>
              <a:t> Lista os processos interrompidos:</a:t>
            </a:r>
          </a:p>
          <a:p>
            <a:pPr lvl="1"/>
            <a:r>
              <a:rPr lang="pt-BR" sz="2000" dirty="0"/>
              <a:t>Ex.: </a:t>
            </a:r>
            <a:r>
              <a:rPr lang="pt-BR" sz="2000" dirty="0" err="1">
                <a:solidFill>
                  <a:srgbClr val="0070C0"/>
                </a:solidFill>
              </a:rPr>
              <a:t>jobs</a:t>
            </a:r>
            <a:r>
              <a:rPr lang="pt-BR" sz="2000" dirty="0">
                <a:solidFill>
                  <a:srgbClr val="0070C0"/>
                </a:solidFill>
              </a:rPr>
              <a:t>  -l</a:t>
            </a:r>
            <a:r>
              <a:rPr lang="pt-BR" sz="2000" dirty="0"/>
              <a:t> </a:t>
            </a:r>
          </a:p>
          <a:p>
            <a:endParaRPr lang="pt-BR" sz="2000" dirty="0"/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362345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7787F-33D3-DCD7-CDD4-E655B2F9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3200" dirty="0"/>
              <a:t>Prioridade de Processos</a:t>
            </a:r>
            <a:br>
              <a:rPr lang="pt-BR" sz="3200" dirty="0"/>
            </a:br>
            <a:r>
              <a:rPr lang="pt-BR" sz="3200" dirty="0"/>
              <a:t>Comandos “</a:t>
            </a:r>
            <a:r>
              <a:rPr lang="pt-BR" sz="3200" dirty="0" err="1"/>
              <a:t>nice</a:t>
            </a:r>
            <a:r>
              <a:rPr lang="pt-BR" sz="3200" dirty="0"/>
              <a:t>” e “</a:t>
            </a:r>
            <a:r>
              <a:rPr lang="pt-BR" sz="3200" dirty="0" err="1"/>
              <a:t>renice</a:t>
            </a:r>
            <a:r>
              <a:rPr lang="pt-BR" sz="3200" dirty="0"/>
              <a:t>”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A4DDD-76FC-AF9A-B0E5-D408497B9CE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000" dirty="0" err="1"/>
              <a:t>nice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dirty="0"/>
              <a:t> Possibilita executar um processo com uma prioridade específica:</a:t>
            </a:r>
          </a:p>
          <a:p>
            <a:pPr lvl="1"/>
            <a:r>
              <a:rPr lang="pt-BR" sz="1800" dirty="0"/>
              <a:t>Ex.: </a:t>
            </a:r>
            <a:r>
              <a:rPr lang="pt-BR" sz="1800" dirty="0" err="1">
                <a:solidFill>
                  <a:srgbClr val="0070C0"/>
                </a:solidFill>
              </a:rPr>
              <a:t>nice</a:t>
            </a:r>
            <a:r>
              <a:rPr lang="pt-BR" sz="1800" dirty="0">
                <a:solidFill>
                  <a:srgbClr val="0070C0"/>
                </a:solidFill>
              </a:rPr>
              <a:t>  -n  &lt;valor&gt;  [comando]</a:t>
            </a:r>
          </a:p>
          <a:p>
            <a:endParaRPr lang="pt-BR" sz="2000" dirty="0"/>
          </a:p>
          <a:p>
            <a:endParaRPr lang="pt-BR" sz="2000" dirty="0"/>
          </a:p>
          <a:p>
            <a:pPr lvl="2"/>
            <a:r>
              <a:rPr lang="pt-BR" sz="1600" dirty="0"/>
              <a:t>O comando acima executa o processo “</a:t>
            </a:r>
            <a:r>
              <a:rPr lang="pt-BR" sz="1600" b="1" dirty="0" err="1">
                <a:solidFill>
                  <a:srgbClr val="0070C0"/>
                </a:solidFill>
              </a:rPr>
              <a:t>sleep</a:t>
            </a:r>
            <a:r>
              <a:rPr lang="pt-BR" sz="1600" b="1" dirty="0">
                <a:solidFill>
                  <a:srgbClr val="0070C0"/>
                </a:solidFill>
              </a:rPr>
              <a:t> 300 &amp;</a:t>
            </a:r>
            <a:r>
              <a:rPr lang="pt-BR" sz="1600" dirty="0"/>
              <a:t>” com a prioridade </a:t>
            </a:r>
            <a:r>
              <a:rPr lang="pt-BR" sz="1600" b="1" dirty="0">
                <a:solidFill>
                  <a:srgbClr val="00B050"/>
                </a:solidFill>
              </a:rPr>
              <a:t>10</a:t>
            </a:r>
            <a:r>
              <a:rPr lang="pt-BR" sz="1600" dirty="0"/>
              <a:t>;</a:t>
            </a:r>
          </a:p>
          <a:p>
            <a:pPr lvl="2"/>
            <a:r>
              <a:rPr lang="pt-BR" sz="1600" b="1" dirty="0"/>
              <a:t>OBS.: O valor da prioridade varia de “</a:t>
            </a:r>
            <a:r>
              <a:rPr lang="pt-BR" sz="1600" b="1" dirty="0">
                <a:solidFill>
                  <a:srgbClr val="FF0000"/>
                </a:solidFill>
              </a:rPr>
              <a:t>-20</a:t>
            </a:r>
            <a:r>
              <a:rPr lang="pt-BR" sz="1600" b="1" dirty="0"/>
              <a:t>” a “</a:t>
            </a:r>
            <a:r>
              <a:rPr lang="pt-BR" sz="1600" b="1" dirty="0">
                <a:solidFill>
                  <a:srgbClr val="00B050"/>
                </a:solidFill>
              </a:rPr>
              <a:t>19</a:t>
            </a:r>
            <a:r>
              <a:rPr lang="pt-BR" sz="1600" b="1" dirty="0"/>
              <a:t>”, sendo que quanto </a:t>
            </a:r>
            <a:r>
              <a:rPr lang="pt-BR" sz="1600" b="1" dirty="0">
                <a:solidFill>
                  <a:srgbClr val="FF0000"/>
                </a:solidFill>
              </a:rPr>
              <a:t>menor</a:t>
            </a:r>
            <a:r>
              <a:rPr lang="pt-BR" sz="1600" b="1" dirty="0"/>
              <a:t> o valor, </a:t>
            </a:r>
            <a:r>
              <a:rPr lang="pt-BR" sz="1600" b="1" dirty="0">
                <a:solidFill>
                  <a:srgbClr val="FF0000"/>
                </a:solidFill>
              </a:rPr>
              <a:t>mais prioridade </a:t>
            </a:r>
            <a:r>
              <a:rPr lang="pt-BR" sz="1600" b="1" dirty="0"/>
              <a:t>terá o processo durante a execução;</a:t>
            </a:r>
          </a:p>
          <a:p>
            <a:pPr lvl="2"/>
            <a:endParaRPr lang="pt-BR" sz="1600" dirty="0"/>
          </a:p>
          <a:p>
            <a:r>
              <a:rPr lang="pt-BR" sz="2000" dirty="0" err="1"/>
              <a:t>renice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dirty="0"/>
              <a:t> Permite alterar a prioridade de um processo já em execução:</a:t>
            </a:r>
          </a:p>
          <a:p>
            <a:pPr lvl="1"/>
            <a:r>
              <a:rPr lang="pt-BR" sz="1800" dirty="0"/>
              <a:t>Ex.: </a:t>
            </a:r>
            <a:r>
              <a:rPr lang="pt-BR" sz="1800" dirty="0" err="1">
                <a:solidFill>
                  <a:srgbClr val="0070C0"/>
                </a:solidFill>
              </a:rPr>
              <a:t>renice</a:t>
            </a:r>
            <a:r>
              <a:rPr lang="pt-BR" sz="1800" dirty="0">
                <a:solidFill>
                  <a:srgbClr val="0070C0"/>
                </a:solidFill>
              </a:rPr>
              <a:t>  -15  10401</a:t>
            </a:r>
          </a:p>
          <a:p>
            <a:endParaRPr lang="pt-BR" sz="2000" dirty="0"/>
          </a:p>
          <a:p>
            <a:endParaRPr lang="pt-BR" sz="2000" dirty="0"/>
          </a:p>
          <a:p>
            <a:pPr lvl="2"/>
            <a:r>
              <a:rPr lang="pt-BR" sz="1600" dirty="0"/>
              <a:t>O comando acima alterou a prioridade do processo com o PID “10401” do valor “</a:t>
            </a:r>
            <a:r>
              <a:rPr lang="pt-BR" sz="1600" b="1" dirty="0">
                <a:solidFill>
                  <a:srgbClr val="00B050"/>
                </a:solidFill>
              </a:rPr>
              <a:t>10</a:t>
            </a:r>
            <a:r>
              <a:rPr lang="pt-BR" sz="1600" dirty="0"/>
              <a:t>” para o novo valor de prioridade “</a:t>
            </a:r>
            <a:r>
              <a:rPr lang="pt-BR" sz="1600" b="1" dirty="0">
                <a:solidFill>
                  <a:srgbClr val="FF0000"/>
                </a:solidFill>
              </a:rPr>
              <a:t>-15</a:t>
            </a:r>
            <a:r>
              <a:rPr lang="pt-BR" sz="1600" dirty="0"/>
              <a:t>”;</a:t>
            </a:r>
          </a:p>
          <a:p>
            <a:endParaRPr lang="pt-BR" sz="2000" dirty="0"/>
          </a:p>
        </p:txBody>
      </p:sp>
      <p:pic>
        <p:nvPicPr>
          <p:cNvPr id="4" name="Google Shape;294;p45">
            <a:extLst>
              <a:ext uri="{FF2B5EF4-FFF2-40B4-BE49-F238E27FC236}">
                <a16:creationId xmlns:a16="http://schemas.microsoft.com/office/drawing/2014/main" id="{9CCFCC59-5C71-85B2-788A-A98A3399DC9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72130" y="2060848"/>
            <a:ext cx="4635500" cy="381000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  <p:pic>
        <p:nvPicPr>
          <p:cNvPr id="5" name="Google Shape;295;p45">
            <a:extLst>
              <a:ext uri="{FF2B5EF4-FFF2-40B4-BE49-F238E27FC236}">
                <a16:creationId xmlns:a16="http://schemas.microsoft.com/office/drawing/2014/main" id="{F8041125-40A7-AFB5-F340-54D1169EBE6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130" y="4725144"/>
            <a:ext cx="4762500" cy="406400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687867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EE323-46A8-2CF2-8F80-052B1B7D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200" dirty="0"/>
              <a:t>Processos – Comando “</a:t>
            </a:r>
            <a:r>
              <a:rPr lang="pt-BR" sz="3200" dirty="0" err="1"/>
              <a:t>nohup</a:t>
            </a:r>
            <a:r>
              <a:rPr lang="pt-BR" sz="3200" dirty="0"/>
              <a:t>”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0D3FF-220D-2A32-CBA9-E27D7340804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 err="1"/>
              <a:t>nohup</a:t>
            </a:r>
            <a:r>
              <a:rPr lang="pt-BR" dirty="0"/>
              <a:t> </a:t>
            </a:r>
            <a:r>
              <a:rPr lang="pt-BR" dirty="0">
                <a:sym typeface="Wingdings" panose="05000000000000000000" pitchFamily="2" charset="2"/>
              </a:rPr>
              <a:t></a:t>
            </a:r>
            <a:r>
              <a:rPr lang="pt-BR" dirty="0"/>
              <a:t> Permite manter a execução de um processo caso o mesmo receba um sinal SIGHUP (valor 1), ou seja, o processo que estiver em </a:t>
            </a:r>
            <a:r>
              <a:rPr lang="pt-BR" i="1" dirty="0" err="1"/>
              <a:t>Foreground</a:t>
            </a:r>
            <a:r>
              <a:rPr lang="pt-BR" dirty="0"/>
              <a:t> ou </a:t>
            </a:r>
            <a:r>
              <a:rPr lang="pt-BR" i="1" dirty="0"/>
              <a:t>Background</a:t>
            </a:r>
            <a:r>
              <a:rPr lang="pt-BR" dirty="0"/>
              <a:t> continuará em execução mesmo após efetuar o </a:t>
            </a:r>
            <a:r>
              <a:rPr lang="pt-BR" i="1" dirty="0" err="1"/>
              <a:t>logoff</a:t>
            </a:r>
            <a:r>
              <a:rPr lang="pt-BR" dirty="0"/>
              <a:t> em uma sessão remota por exemplo:</a:t>
            </a:r>
          </a:p>
          <a:p>
            <a:pPr lvl="1"/>
            <a:r>
              <a:rPr lang="pt-BR" dirty="0"/>
              <a:t>Ex.: </a:t>
            </a:r>
            <a:r>
              <a:rPr lang="pt-BR" dirty="0" err="1">
                <a:solidFill>
                  <a:srgbClr val="0070C0"/>
                </a:solidFill>
              </a:rPr>
              <a:t>nohup</a:t>
            </a:r>
            <a:r>
              <a:rPr lang="pt-BR" dirty="0">
                <a:solidFill>
                  <a:srgbClr val="0070C0"/>
                </a:solidFill>
              </a:rPr>
              <a:t>  [comando]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pPr lvl="2"/>
            <a:r>
              <a:rPr lang="pt-BR" dirty="0"/>
              <a:t>O comando acima faz com que um script permaneça em execução mesmo após o fechamento da “</a:t>
            </a:r>
            <a:r>
              <a:rPr lang="pt-BR" dirty="0" err="1"/>
              <a:t>tty</a:t>
            </a:r>
            <a:r>
              <a:rPr lang="pt-BR" dirty="0"/>
              <a:t>” (sessão de acesso remoto).</a:t>
            </a:r>
          </a:p>
          <a:p>
            <a:pPr lvl="2"/>
            <a:endParaRPr lang="pt-BR" dirty="0"/>
          </a:p>
          <a:p>
            <a:pPr lvl="2"/>
            <a:r>
              <a:rPr lang="pt-BR" dirty="0"/>
              <a:t>Muito útil em intervenções remotas no dia-a-dia do administrador Linux.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4" name="Google Shape;302;p46">
            <a:extLst>
              <a:ext uri="{FF2B5EF4-FFF2-40B4-BE49-F238E27FC236}">
                <a16:creationId xmlns:a16="http://schemas.microsoft.com/office/drawing/2014/main" id="{63D61F37-063C-5335-D758-014B060587C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8427" y="3504310"/>
            <a:ext cx="6929806" cy="352363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562140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5420-5639-CAAC-FEDE-2B7B31D56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200" dirty="0"/>
              <a:t>Curiosidades sobre Processos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21472-09BE-28CB-9ADD-DFAA491CBC3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t-BR" dirty="0"/>
              <a:t>Na versão 2.4.x do Kernel Linux, os números de PID eram contabilizados em sequência até o número 32.000;</a:t>
            </a:r>
          </a:p>
          <a:p>
            <a:endParaRPr lang="pt-BR" dirty="0"/>
          </a:p>
          <a:p>
            <a:r>
              <a:rPr lang="pt-BR" dirty="0"/>
              <a:t>Na versão 2.6.x, este número mudou para 1 bilhão;</a:t>
            </a:r>
          </a:p>
          <a:p>
            <a:pPr lvl="1"/>
            <a:r>
              <a:rPr lang="pt-BR" dirty="0"/>
              <a:t>Após esgotar os números disponíveis, o contador volta ao início, utilizando os números disponíveis;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670811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A313E-2384-7393-0584-9285C3CC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50D4E-598B-A538-394C-2287880C8F9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234136"/>
          </a:xfrm>
        </p:spPr>
        <p:txBody>
          <a:bodyPr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Defina com suas palavras o que é um processo em um sistema operacional.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Execute o comando “</a:t>
            </a:r>
            <a:r>
              <a:rPr lang="pt-BR" sz="1600" dirty="0">
                <a:solidFill>
                  <a:srgbClr val="00B050"/>
                </a:solidFill>
              </a:rPr>
              <a:t>top</a:t>
            </a:r>
            <a:r>
              <a:rPr lang="pt-BR" sz="1600" dirty="0"/>
              <a:t>” e identifique qual processo consome maior tempo de CPU.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Identifique qual o PID e o UID do respectivo processo. Qual a função destes números no processo para o sistema operacional?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Execute o comando "</a:t>
            </a:r>
            <a:r>
              <a:rPr lang="pt-BR" sz="1600" dirty="0" err="1">
                <a:solidFill>
                  <a:srgbClr val="00B050"/>
                </a:solidFill>
              </a:rPr>
              <a:t>sleep</a:t>
            </a:r>
            <a:r>
              <a:rPr lang="pt-BR" sz="1600" dirty="0">
                <a:solidFill>
                  <a:srgbClr val="00B050"/>
                </a:solidFill>
              </a:rPr>
              <a:t> 300</a:t>
            </a:r>
            <a:r>
              <a:rPr lang="pt-BR" sz="1600" dirty="0"/>
              <a:t>" em background e com prioridade "10".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Altere a prioridade do comando executado na questão acima para "15".</a:t>
            </a:r>
          </a:p>
          <a:p>
            <a:pPr marL="342900" indent="-342900">
              <a:buClr>
                <a:schemeClr val="dk1"/>
              </a:buClr>
              <a:buSzPct val="100000"/>
            </a:pPr>
            <a:r>
              <a:rPr lang="pt-BR" sz="1600" dirty="0"/>
              <a:t>Utilizando o “</a:t>
            </a:r>
            <a:r>
              <a:rPr lang="pt-BR" sz="1600" dirty="0" err="1">
                <a:solidFill>
                  <a:srgbClr val="00B050"/>
                </a:solidFill>
              </a:rPr>
              <a:t>pstree</a:t>
            </a:r>
            <a:r>
              <a:rPr lang="pt-BR" sz="1600" dirty="0"/>
              <a:t>”, identifique qual o PPID (</a:t>
            </a:r>
            <a:r>
              <a:rPr lang="pt-BR" sz="1600" i="1" dirty="0" err="1"/>
              <a:t>Parent</a:t>
            </a:r>
            <a:r>
              <a:rPr lang="pt-BR" sz="1600" i="1" dirty="0"/>
              <a:t> PID</a:t>
            </a:r>
            <a:r>
              <a:rPr lang="pt-BR" sz="1600" dirty="0"/>
              <a:t>) do processo da questão anterior.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Execute o comando “</a:t>
            </a:r>
            <a:r>
              <a:rPr lang="pt-BR" sz="1600" dirty="0" err="1">
                <a:solidFill>
                  <a:srgbClr val="00B050"/>
                </a:solidFill>
              </a:rPr>
              <a:t>sleep</a:t>
            </a:r>
            <a:r>
              <a:rPr lang="pt-BR" sz="1600" dirty="0">
                <a:solidFill>
                  <a:srgbClr val="00B050"/>
                </a:solidFill>
              </a:rPr>
              <a:t> 100 &amp;</a:t>
            </a:r>
            <a:r>
              <a:rPr lang="pt-BR" sz="1600" dirty="0"/>
              <a:t>” e encerre o processo através do comando “</a:t>
            </a:r>
            <a:r>
              <a:rPr lang="pt-BR" sz="1600" dirty="0">
                <a:solidFill>
                  <a:srgbClr val="00B050"/>
                </a:solidFill>
              </a:rPr>
              <a:t>kill</a:t>
            </a:r>
            <a:r>
              <a:rPr lang="pt-BR" sz="1600" dirty="0"/>
              <a:t>”.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Execute novamente o comando “</a:t>
            </a:r>
            <a:r>
              <a:rPr lang="pt-BR" sz="1600" dirty="0" err="1">
                <a:solidFill>
                  <a:srgbClr val="00B050"/>
                </a:solidFill>
              </a:rPr>
              <a:t>sleep</a:t>
            </a:r>
            <a:r>
              <a:rPr lang="pt-BR" sz="1600" dirty="0">
                <a:solidFill>
                  <a:srgbClr val="00B050"/>
                </a:solidFill>
              </a:rPr>
              <a:t> 100 &amp;</a:t>
            </a:r>
            <a:r>
              <a:rPr lang="pt-BR" sz="1600" dirty="0"/>
              <a:t>” e encerre o processo através do comando “</a:t>
            </a:r>
            <a:r>
              <a:rPr lang="pt-BR" sz="1600" dirty="0" err="1">
                <a:solidFill>
                  <a:srgbClr val="00B050"/>
                </a:solidFill>
              </a:rPr>
              <a:t>killall</a:t>
            </a:r>
            <a:r>
              <a:rPr lang="pt-BR" sz="1600" dirty="0"/>
              <a:t>”.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Execute o comando “</a:t>
            </a:r>
            <a:r>
              <a:rPr lang="pt-BR" sz="1600" dirty="0" err="1">
                <a:solidFill>
                  <a:srgbClr val="00B050"/>
                </a:solidFill>
              </a:rPr>
              <a:t>sleep</a:t>
            </a:r>
            <a:r>
              <a:rPr lang="pt-BR" sz="1600" dirty="0">
                <a:solidFill>
                  <a:srgbClr val="00B050"/>
                </a:solidFill>
              </a:rPr>
              <a:t> 50</a:t>
            </a:r>
            <a:r>
              <a:rPr lang="pt-BR" sz="1600" dirty="0"/>
              <a:t>” e durante a execução do mesmo, envie um sinal de interrupção (pausa) para este processo com o atalho [CTRL + Z].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Através do comando “</a:t>
            </a:r>
            <a:r>
              <a:rPr lang="pt-BR" sz="1600" dirty="0" err="1">
                <a:solidFill>
                  <a:srgbClr val="00B050"/>
                </a:solidFill>
              </a:rPr>
              <a:t>ps</a:t>
            </a:r>
            <a:r>
              <a:rPr lang="pt-BR" sz="1600" dirty="0"/>
              <a:t>”, verifique se é possível visualizar o estado atual do processo.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Verifique através do comando “</a:t>
            </a:r>
            <a:r>
              <a:rPr lang="pt-BR" sz="1600" dirty="0" err="1">
                <a:solidFill>
                  <a:srgbClr val="00B050"/>
                </a:solidFill>
              </a:rPr>
              <a:t>jobs</a:t>
            </a:r>
            <a:r>
              <a:rPr lang="pt-BR" sz="1600" dirty="0">
                <a:solidFill>
                  <a:srgbClr val="00B050"/>
                </a:solidFill>
              </a:rPr>
              <a:t>  –l</a:t>
            </a:r>
            <a:r>
              <a:rPr lang="pt-BR" sz="1600" dirty="0"/>
              <a:t>”, se o “</a:t>
            </a:r>
            <a:r>
              <a:rPr lang="pt-BR" sz="1600" dirty="0" err="1">
                <a:solidFill>
                  <a:srgbClr val="00B050"/>
                </a:solidFill>
              </a:rPr>
              <a:t>sleep</a:t>
            </a:r>
            <a:r>
              <a:rPr lang="pt-BR" sz="1600" dirty="0">
                <a:solidFill>
                  <a:srgbClr val="00B050"/>
                </a:solidFill>
              </a:rPr>
              <a:t> 50</a:t>
            </a:r>
            <a:r>
              <a:rPr lang="pt-BR" sz="1600" dirty="0"/>
              <a:t>” da questão anterior está parado.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pt-BR" sz="1600" dirty="0"/>
              <a:t>Faça com que este processo volte a ser executado, porém, em BACKGROUND.</a:t>
            </a:r>
          </a:p>
          <a:p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8321369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34EDD-1E2B-FE70-F979-00A2D3AA1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A91B0-B290-A1C7-4826-9689377619E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sz="2400" dirty="0"/>
              <a:t>BONAN, Adilson Rodrigues. </a:t>
            </a:r>
            <a:r>
              <a:rPr lang="pt-BR" sz="2400" b="1" dirty="0"/>
              <a:t>LINUX – Fundamentos, Prática &amp; Certificação LPI.</a:t>
            </a:r>
            <a:r>
              <a:rPr lang="pt-BR" sz="2400" dirty="0"/>
              <a:t> Editora: Alta Books. RJ. 2010;</a:t>
            </a:r>
          </a:p>
          <a:p>
            <a:endParaRPr lang="pt-BR" sz="2400" dirty="0"/>
          </a:p>
          <a:p>
            <a:r>
              <a:rPr lang="pt-BR" sz="2400" dirty="0"/>
              <a:t>PEREIRA, Guilherme. Slides para aula expositiva. </a:t>
            </a:r>
            <a:r>
              <a:rPr lang="pt-BR" sz="2400" dirty="0" err="1"/>
              <a:t>Udemy</a:t>
            </a:r>
            <a:r>
              <a:rPr lang="pt-BR" sz="2400" dirty="0"/>
              <a:t>.</a:t>
            </a:r>
          </a:p>
          <a:p>
            <a:pPr lvl="1"/>
            <a:r>
              <a:rPr lang="pt-BR" sz="2000" dirty="0">
                <a:hlinkClick r:id="rId2"/>
              </a:rPr>
              <a:t>https://www.udemy.com/course/adm-so-gnulinux/?referralCode=58F8BE46FFB066C7811A</a:t>
            </a:r>
            <a:r>
              <a:rPr lang="pt-BR" sz="2000" dirty="0"/>
              <a:t> </a:t>
            </a:r>
          </a:p>
          <a:p>
            <a:endParaRPr lang="pt-BR" sz="2400" dirty="0"/>
          </a:p>
          <a:p>
            <a:r>
              <a:rPr lang="pt-BR" sz="2400" dirty="0"/>
              <a:t>SILVA, </a:t>
            </a:r>
            <a:r>
              <a:rPr lang="pt-BR" sz="2400" dirty="0" err="1"/>
              <a:t>Gleydson</a:t>
            </a:r>
            <a:r>
              <a:rPr lang="pt-BR" sz="2400" dirty="0"/>
              <a:t> </a:t>
            </a:r>
            <a:r>
              <a:rPr lang="pt-BR" sz="2400" dirty="0" err="1"/>
              <a:t>Mazioli</a:t>
            </a:r>
            <a:r>
              <a:rPr lang="pt-BR" sz="2400" dirty="0"/>
              <a:t>. </a:t>
            </a:r>
            <a:r>
              <a:rPr lang="pt-BR" sz="2400" b="1" dirty="0"/>
              <a:t>Guia Foca GNU/Linux</a:t>
            </a:r>
            <a:r>
              <a:rPr lang="pt-BR" sz="2400" dirty="0"/>
              <a:t>. Disponível em:</a:t>
            </a:r>
          </a:p>
          <a:p>
            <a:pPr lvl="1"/>
            <a:r>
              <a:rPr lang="pt-BR" sz="2000" dirty="0">
                <a:hlinkClick r:id="rId3"/>
              </a:rPr>
              <a:t>https://www.guiafoca.org/</a:t>
            </a:r>
            <a:r>
              <a:rPr lang="pt-BR" sz="2000" dirty="0"/>
              <a:t> </a:t>
            </a:r>
          </a:p>
          <a:p>
            <a:endParaRPr lang="pt-BR" sz="2400" dirty="0"/>
          </a:p>
          <a:p>
            <a:r>
              <a:rPr lang="pt-BR" sz="2400" dirty="0"/>
              <a:t>TANENBAUM, Andrew S. </a:t>
            </a:r>
            <a:r>
              <a:rPr lang="pt-BR" sz="2400" b="1" dirty="0"/>
              <a:t>Sistemas operacionais modernos</a:t>
            </a:r>
            <a:r>
              <a:rPr lang="pt-BR" sz="2400" dirty="0"/>
              <a:t>. 4. ed. São Paulo: Pearson, 2016.</a:t>
            </a:r>
          </a:p>
          <a:p>
            <a:endParaRPr lang="pt-BR" sz="2400" dirty="0"/>
          </a:p>
          <a:p>
            <a:r>
              <a:rPr lang="pt-BR" sz="2400" dirty="0"/>
              <a:t>About.com Linux – top Linux Command. Disponível em: </a:t>
            </a:r>
          </a:p>
          <a:p>
            <a:pPr lvl="1"/>
            <a:r>
              <a:rPr lang="pt-BR" sz="2100" dirty="0">
                <a:hlinkClick r:id="rId4"/>
              </a:rPr>
              <a:t>http://linux.about.com/od/commands/l/blcmdl1_top.htm</a:t>
            </a:r>
            <a:r>
              <a:rPr lang="pt-BR" sz="2100" dirty="0"/>
              <a:t> </a:t>
            </a:r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793340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EE6386-F96F-087D-8B6E-DA3CD8852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Conceitos sobre Processos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6DD46C-3451-FB80-38B1-34C08CC7A7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Tópico: Gerenciamento de Processos</a:t>
            </a:r>
          </a:p>
        </p:txBody>
      </p:sp>
    </p:spTree>
    <p:extLst>
      <p:ext uri="{BB962C8B-B14F-4D97-AF65-F5344CB8AC3E}">
        <p14:creationId xmlns:p14="http://schemas.microsoft.com/office/powerpoint/2010/main" val="12634358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12681-D9A6-D6D2-5350-83602DDA8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FC4984-94D0-F49A-8EB6-2B5FFF939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Obrigado!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ED22B0-3F7A-0256-5835-2A3005CFA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Não se esqueça:</a:t>
            </a:r>
          </a:p>
          <a:p>
            <a:r>
              <a:rPr lang="pt-BR" dirty="0"/>
              <a:t>“</a:t>
            </a:r>
            <a:r>
              <a:rPr lang="pt-BR" i="1" dirty="0"/>
              <a:t>Apenas a prática consolida o conhecimento</a:t>
            </a:r>
            <a:r>
              <a:rPr lang="pt-BR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9708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D18FF-D646-30D7-FA26-9842EA815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Processos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5BCF-8C33-9E63-CC9E-01E19F9CD6D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000" dirty="0"/>
              <a:t>Em sistemas operacionais, todo software em execução gera pelo menos um processo:</a:t>
            </a:r>
          </a:p>
          <a:p>
            <a:pPr lvl="1"/>
            <a:r>
              <a:rPr lang="pt-BR" sz="1800" dirty="0"/>
              <a:t>Um processo é apenas uma instância de um programa em execução, incluindo os valores atuais do contador do programa, registradores e variáveis.</a:t>
            </a:r>
          </a:p>
          <a:p>
            <a:pPr lvl="1"/>
            <a:r>
              <a:rPr lang="pt-BR" sz="1800" dirty="0"/>
              <a:t>Cada processo tem seu próprio espaço de endereçamento.</a:t>
            </a:r>
          </a:p>
          <a:p>
            <a:pPr lvl="1"/>
            <a:r>
              <a:rPr lang="pt-BR" sz="1800" dirty="0"/>
              <a:t>Cada processo possui um conjunto de características (vide próximos slides).</a:t>
            </a:r>
          </a:p>
          <a:p>
            <a:pPr lvl="1"/>
            <a:endParaRPr lang="pt-BR" sz="1800" dirty="0"/>
          </a:p>
          <a:p>
            <a:r>
              <a:rPr lang="pt-BR" sz="2000" dirty="0"/>
              <a:t>De acordo com a aplicação, um processo pode gerar outros processos, criando o que chamamos de processo “</a:t>
            </a:r>
            <a:r>
              <a:rPr lang="pt-BR" sz="2000" b="1" dirty="0"/>
              <a:t>pai</a:t>
            </a:r>
            <a:r>
              <a:rPr lang="pt-BR" sz="2000" dirty="0"/>
              <a:t>” e processos “</a:t>
            </a:r>
            <a:r>
              <a:rPr lang="pt-BR" sz="2000" b="1" dirty="0"/>
              <a:t>filhos</a:t>
            </a:r>
            <a:r>
              <a:rPr lang="pt-BR" sz="2000" dirty="0"/>
              <a:t>”;</a:t>
            </a:r>
          </a:p>
          <a:p>
            <a:pPr lvl="1"/>
            <a:endParaRPr lang="pt-BR" sz="1800" dirty="0"/>
          </a:p>
          <a:p>
            <a:r>
              <a:rPr lang="pt-BR" sz="2000" dirty="0"/>
              <a:t>Um processo pode variar entre diversos “</a:t>
            </a:r>
            <a:r>
              <a:rPr lang="pt-BR" sz="2000" b="1" dirty="0">
                <a:solidFill>
                  <a:srgbClr val="FF0000"/>
                </a:solidFill>
              </a:rPr>
              <a:t>estados de execução</a:t>
            </a:r>
            <a:r>
              <a:rPr lang="pt-BR" sz="2000" dirty="0"/>
              <a:t>”, porém, cada processo pode possuir apenas dois “</a:t>
            </a:r>
            <a:r>
              <a:rPr lang="pt-BR" sz="2000" b="1" dirty="0">
                <a:solidFill>
                  <a:srgbClr val="0070C0"/>
                </a:solidFill>
              </a:rPr>
              <a:t>planos de execução</a:t>
            </a:r>
            <a:r>
              <a:rPr lang="pt-BR" sz="2000" dirty="0"/>
              <a:t>”.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93462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AC705-BE72-7FCA-7F40-B75BB7E0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Estados</a:t>
            </a:r>
            <a:r>
              <a:rPr lang="pt-BR" dirty="0"/>
              <a:t> de um Processo</a:t>
            </a:r>
          </a:p>
        </p:txBody>
      </p:sp>
      <p:pic>
        <p:nvPicPr>
          <p:cNvPr id="4" name="Google Shape;154;p25">
            <a:extLst>
              <a:ext uri="{FF2B5EF4-FFF2-40B4-BE49-F238E27FC236}">
                <a16:creationId xmlns:a16="http://schemas.microsoft.com/office/drawing/2014/main" id="{06EC5D92-B847-BED4-6611-CE9DA245E6D5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7704" y="1196752"/>
            <a:ext cx="7200800" cy="5406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55;p25">
            <a:extLst>
              <a:ext uri="{FF2B5EF4-FFF2-40B4-BE49-F238E27FC236}">
                <a16:creationId xmlns:a16="http://schemas.microsoft.com/office/drawing/2014/main" id="{C9183393-09A4-FA38-E7DA-5FD1026CE60C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39" y="4159702"/>
            <a:ext cx="1971673" cy="267968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56;p25">
            <a:extLst>
              <a:ext uri="{FF2B5EF4-FFF2-40B4-BE49-F238E27FC236}">
                <a16:creationId xmlns:a16="http://schemas.microsoft.com/office/drawing/2014/main" id="{695E7F29-D629-4847-108E-0156FC4514D6}"/>
              </a:ext>
            </a:extLst>
          </p:cNvPr>
          <p:cNvSpPr txBox="1"/>
          <p:nvPr/>
        </p:nvSpPr>
        <p:spPr>
          <a:xfrm>
            <a:off x="2212029" y="6562386"/>
            <a:ext cx="634988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Fonte: TANENBAUM, Andrew S. </a:t>
            </a:r>
            <a:r>
              <a:rPr lang="pt-BR" sz="1200" b="1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Sistemas operacionais modernos</a:t>
            </a:r>
            <a:r>
              <a:rPr lang="pt-BR" sz="1200" b="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. 4. ed. São Paulo: Pearson, 2016.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452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658A3-4671-7AB0-5741-A72A806AE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0070C0"/>
                </a:solidFill>
              </a:rPr>
              <a:t>Planos</a:t>
            </a:r>
            <a:r>
              <a:rPr lang="pt-BR" dirty="0"/>
              <a:t> de Execução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3C4F0-DF42-AFA5-BDE6-08BDA5B9D45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Basicamente, um processo possui apenas dois planos de execução:</a:t>
            </a:r>
          </a:p>
          <a:p>
            <a:pPr lvl="1"/>
            <a:r>
              <a:rPr lang="pt-BR" b="1" dirty="0" err="1"/>
              <a:t>Foreground</a:t>
            </a:r>
            <a:r>
              <a:rPr lang="pt-BR" dirty="0"/>
              <a:t> (Primeiro Plano): A execução do processo pode ser acompanhada na tela do terminal, onde devemos aguardar o término de sua execução para executar um novo comando;</a:t>
            </a:r>
          </a:p>
          <a:p>
            <a:pPr lvl="1"/>
            <a:endParaRPr lang="pt-BR" dirty="0"/>
          </a:p>
          <a:p>
            <a:pPr lvl="1"/>
            <a:r>
              <a:rPr lang="pt-BR" b="1" dirty="0"/>
              <a:t>Background</a:t>
            </a:r>
            <a:r>
              <a:rPr lang="pt-BR" dirty="0"/>
              <a:t> (Segundo Plano): A execução do processo é realizada sem impedir que novos comandos sejam executados no terminal;</a:t>
            </a:r>
          </a:p>
          <a:p>
            <a:pPr lvl="2"/>
            <a:r>
              <a:rPr lang="pt-BR" dirty="0"/>
              <a:t>OBS.: Para executar um processo em segundo plano, basta adicionar o caractere “&amp;” no final da linha de comando (para grande parte dos comandos, porém, nem todos).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7916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36B44-1B63-6B83-92D7-B6372B649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Características de um Processo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B6A18-B44F-A91F-30AF-5EBA8FB7F43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62128"/>
          </a:xfrm>
        </p:spPr>
        <p:txBody>
          <a:bodyPr>
            <a:normAutofit fontScale="85000" lnSpcReduction="10000"/>
          </a:bodyPr>
          <a:lstStyle/>
          <a:p>
            <a:r>
              <a:rPr lang="pt-BR" dirty="0"/>
              <a:t>Um processo possui diversas características, dentre elas:</a:t>
            </a:r>
          </a:p>
          <a:p>
            <a:pPr lvl="1"/>
            <a:r>
              <a:rPr lang="pt-BR" b="1" dirty="0"/>
              <a:t>Tempo de Vida: </a:t>
            </a:r>
            <a:r>
              <a:rPr lang="pt-BR" dirty="0"/>
              <a:t>Tempo em que o processo utiliza os recursos do processador para ser executado. Varia significativamente de acordo com o processo;</a:t>
            </a:r>
          </a:p>
          <a:p>
            <a:pPr lvl="2"/>
            <a:r>
              <a:rPr lang="pt-BR" dirty="0"/>
              <a:t>OBS.: Podemos comparar o tempo de execução de um “</a:t>
            </a:r>
            <a:r>
              <a:rPr lang="pt-BR" b="1" dirty="0" err="1">
                <a:solidFill>
                  <a:srgbClr val="0070C0"/>
                </a:solidFill>
              </a:rPr>
              <a:t>ls</a:t>
            </a:r>
            <a:r>
              <a:rPr lang="pt-BR" dirty="0"/>
              <a:t>” ou do próprio “</a:t>
            </a:r>
            <a:r>
              <a:rPr lang="pt-BR" b="1" dirty="0">
                <a:solidFill>
                  <a:srgbClr val="0070C0"/>
                </a:solidFill>
              </a:rPr>
              <a:t>top</a:t>
            </a:r>
            <a:r>
              <a:rPr lang="pt-BR" dirty="0"/>
              <a:t>” com um serviço de rede (</a:t>
            </a:r>
            <a:r>
              <a:rPr lang="pt-BR" b="1" i="1" dirty="0" err="1">
                <a:solidFill>
                  <a:srgbClr val="FF0000"/>
                </a:solidFill>
              </a:rPr>
              <a:t>daemon</a:t>
            </a:r>
            <a:r>
              <a:rPr lang="pt-BR" dirty="0"/>
              <a:t>), como um Servidor DNS, WEB, entre outros;</a:t>
            </a:r>
          </a:p>
          <a:p>
            <a:pPr lvl="1"/>
            <a:r>
              <a:rPr lang="pt-BR" b="1" dirty="0"/>
              <a:t>PID (</a:t>
            </a:r>
            <a:r>
              <a:rPr lang="pt-BR" b="1" dirty="0" err="1"/>
              <a:t>Process</a:t>
            </a:r>
            <a:r>
              <a:rPr lang="pt-BR" b="1" dirty="0"/>
              <a:t> </a:t>
            </a:r>
            <a:r>
              <a:rPr lang="pt-BR" b="1" dirty="0" err="1"/>
              <a:t>Identifier</a:t>
            </a:r>
            <a:r>
              <a:rPr lang="pt-BR" b="1" dirty="0"/>
              <a:t>): </a:t>
            </a:r>
            <a:r>
              <a:rPr lang="pt-BR" dirty="0"/>
              <a:t>Número único e exclusivo que identifica um processo;</a:t>
            </a:r>
          </a:p>
          <a:p>
            <a:pPr lvl="1"/>
            <a:r>
              <a:rPr lang="pt-BR" b="1" dirty="0"/>
              <a:t>UID (</a:t>
            </a:r>
            <a:r>
              <a:rPr lang="pt-BR" b="1" dirty="0" err="1"/>
              <a:t>User</a:t>
            </a:r>
            <a:r>
              <a:rPr lang="pt-BR" b="1" dirty="0"/>
              <a:t> </a:t>
            </a:r>
            <a:r>
              <a:rPr lang="pt-BR" b="1" dirty="0" err="1"/>
              <a:t>Identifier</a:t>
            </a:r>
            <a:r>
              <a:rPr lang="pt-BR" b="1" dirty="0"/>
              <a:t>) ou GID (</a:t>
            </a:r>
            <a:r>
              <a:rPr lang="pt-BR" b="1" dirty="0" err="1"/>
              <a:t>Group</a:t>
            </a:r>
            <a:r>
              <a:rPr lang="pt-BR" b="1" dirty="0"/>
              <a:t> </a:t>
            </a:r>
            <a:r>
              <a:rPr lang="pt-BR" b="1" dirty="0" err="1"/>
              <a:t>Identifier</a:t>
            </a:r>
            <a:r>
              <a:rPr lang="pt-BR" b="1" dirty="0"/>
              <a:t>): </a:t>
            </a:r>
            <a:r>
              <a:rPr lang="pt-BR" dirty="0"/>
              <a:t>Número que identifica o usuário ou o grupo “responsável” pela execução do processo;</a:t>
            </a:r>
          </a:p>
          <a:p>
            <a:pPr lvl="1"/>
            <a:r>
              <a:rPr lang="pt-BR" b="1" dirty="0" err="1"/>
              <a:t>Parent</a:t>
            </a:r>
            <a:r>
              <a:rPr lang="pt-BR" b="1" dirty="0"/>
              <a:t> </a:t>
            </a:r>
            <a:r>
              <a:rPr lang="pt-BR" b="1" dirty="0" err="1"/>
              <a:t>Process</a:t>
            </a:r>
            <a:r>
              <a:rPr lang="pt-BR" b="1" dirty="0"/>
              <a:t>: </a:t>
            </a:r>
            <a:r>
              <a:rPr lang="pt-BR" dirty="0"/>
              <a:t>Processo “pai”, ou seja, o processo responsável pelo processo analisado (caso seja um sub processo) ou o primeiro processo do sistema, que sempre será o “</a:t>
            </a:r>
            <a:r>
              <a:rPr lang="pt-BR" dirty="0" err="1"/>
              <a:t>systemd</a:t>
            </a:r>
            <a:r>
              <a:rPr lang="pt-BR" dirty="0"/>
              <a:t>” ou o “</a:t>
            </a:r>
            <a:r>
              <a:rPr lang="pt-BR" dirty="0" err="1"/>
              <a:t>init</a:t>
            </a:r>
            <a:r>
              <a:rPr lang="pt-BR" dirty="0"/>
              <a:t>” (com PID 1);</a:t>
            </a:r>
          </a:p>
          <a:p>
            <a:pPr lvl="1"/>
            <a:r>
              <a:rPr lang="pt-BR" b="1" dirty="0"/>
              <a:t>PPID (</a:t>
            </a:r>
            <a:r>
              <a:rPr lang="pt-BR" b="1" dirty="0" err="1"/>
              <a:t>Parent</a:t>
            </a:r>
            <a:r>
              <a:rPr lang="pt-BR" b="1" dirty="0"/>
              <a:t> </a:t>
            </a:r>
            <a:r>
              <a:rPr lang="pt-BR" b="1" dirty="0" err="1"/>
              <a:t>Process</a:t>
            </a:r>
            <a:r>
              <a:rPr lang="pt-BR" b="1" dirty="0"/>
              <a:t> </a:t>
            </a:r>
            <a:r>
              <a:rPr lang="pt-BR" b="1" dirty="0" err="1"/>
              <a:t>Identifier</a:t>
            </a:r>
            <a:r>
              <a:rPr lang="pt-BR" b="1" dirty="0"/>
              <a:t>): </a:t>
            </a:r>
            <a:r>
              <a:rPr lang="pt-BR" dirty="0"/>
              <a:t>ID do processo “pai”;</a:t>
            </a:r>
          </a:p>
          <a:p>
            <a:pPr lvl="3"/>
            <a:endParaRPr lang="pt-BR" dirty="0"/>
          </a:p>
          <a:p>
            <a:pPr lvl="1"/>
            <a:r>
              <a:rPr lang="pt-BR" dirty="0"/>
              <a:t>OBS.: Temos outras informações como “variáveis” do processo e diretório padrão, porém, não são relevantes no momento.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45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32A34-E47C-8771-0489-63FF2312E5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C89BD3-3980-EC98-2D78-BCDA53DF1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Comandos para</a:t>
            </a:r>
            <a:br>
              <a:rPr lang="pt-BR" dirty="0"/>
            </a:br>
            <a:r>
              <a:rPr lang="pt-BR" dirty="0"/>
              <a:t>Gerenciamento de Processos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A93B5E-4F78-28BA-E14C-89F13FFD9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Tópico: Gerenciamento de Processos</a:t>
            </a:r>
          </a:p>
        </p:txBody>
      </p:sp>
    </p:spTree>
    <p:extLst>
      <p:ext uri="{BB962C8B-B14F-4D97-AF65-F5344CB8AC3E}">
        <p14:creationId xmlns:p14="http://schemas.microsoft.com/office/powerpoint/2010/main" val="2417016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3B5CB-46F1-6144-D966-4B9E5A84E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 – Comando “top”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4F10C-D11E-5F02-E58F-B29C21ECACF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top </a:t>
            </a:r>
            <a:r>
              <a:rPr lang="pt-BR" sz="2400" dirty="0">
                <a:sym typeface="Wingdings" panose="05000000000000000000" pitchFamily="2" charset="2"/>
              </a:rPr>
              <a:t></a:t>
            </a:r>
            <a:r>
              <a:rPr lang="pt-BR" sz="2400" dirty="0"/>
              <a:t> Exibe de forma dinâmica informações sobre processos:</a:t>
            </a:r>
          </a:p>
          <a:p>
            <a:pPr lvl="1"/>
            <a:r>
              <a:rPr lang="pt-BR" sz="2000" dirty="0"/>
              <a:t>Através do “top” podemos verificar o desempenho do Processador e quais processos estão consumindo os recursos computacionais:</a:t>
            </a:r>
          </a:p>
          <a:p>
            <a:endParaRPr lang="pt-BR" sz="2400" dirty="0"/>
          </a:p>
          <a:p>
            <a:endParaRPr lang="pt-BR" sz="2400" dirty="0"/>
          </a:p>
        </p:txBody>
      </p:sp>
      <p:pic>
        <p:nvPicPr>
          <p:cNvPr id="4" name="Google Shape;182;p29">
            <a:extLst>
              <a:ext uri="{FF2B5EF4-FFF2-40B4-BE49-F238E27FC236}">
                <a16:creationId xmlns:a16="http://schemas.microsoft.com/office/drawing/2014/main" id="{60E5B153-A5E5-0D91-81D5-E7C10B75143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19645"/>
          <a:stretch/>
        </p:blipFill>
        <p:spPr>
          <a:xfrm>
            <a:off x="260298" y="2420888"/>
            <a:ext cx="8607298" cy="3846705"/>
          </a:xfrm>
          <a:prstGeom prst="rect">
            <a:avLst/>
          </a:prstGeom>
          <a:noFill/>
          <a:ln w="88900" cap="sq" cmpd="thickThin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3721149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em">
  <a:themeElements>
    <a:clrScheme name="Custom 11">
      <a:dk1>
        <a:sysClr val="windowText" lastClr="000000"/>
      </a:dk1>
      <a:lt1>
        <a:sysClr val="window" lastClr="FFFFFF"/>
      </a:lt1>
      <a:dk2>
        <a:srgbClr val="062328"/>
      </a:dk2>
      <a:lt2>
        <a:srgbClr val="DBF5F9"/>
      </a:lt2>
      <a:accent1>
        <a:srgbClr val="ED145B"/>
      </a:accent1>
      <a:accent2>
        <a:srgbClr val="91A4AE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00B0F0"/>
      </a:hlink>
      <a:folHlink>
        <a:srgbClr val="85DFD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em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2494</TotalTime>
  <Words>2196</Words>
  <Application>Microsoft Office PowerPoint</Application>
  <PresentationFormat>On-screen Show (4:3)</PresentationFormat>
  <Paragraphs>190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Wingdings</vt:lpstr>
      <vt:lpstr>Wingdings 3</vt:lpstr>
      <vt:lpstr>Origem</vt:lpstr>
      <vt:lpstr>Gerenciamento de Processos</vt:lpstr>
      <vt:lpstr>Conteúdo do Slide</vt:lpstr>
      <vt:lpstr>Conceitos sobre Processos</vt:lpstr>
      <vt:lpstr>Gerenciamento de Processos</vt:lpstr>
      <vt:lpstr>Estados de um Processo</vt:lpstr>
      <vt:lpstr>Planos de Execução</vt:lpstr>
      <vt:lpstr>Características de um Processo</vt:lpstr>
      <vt:lpstr>Comandos para Gerenciamento de Processos</vt:lpstr>
      <vt:lpstr>Processos – Comando “top”</vt:lpstr>
      <vt:lpstr>Processos – Comando “top”</vt:lpstr>
      <vt:lpstr>Processos – Comando “top”</vt:lpstr>
      <vt:lpstr>Processos – Comando “top”</vt:lpstr>
      <vt:lpstr>Processos – Comando “top”</vt:lpstr>
      <vt:lpstr>Processos – Comando “top”</vt:lpstr>
      <vt:lpstr>Processos – Comando “ps”</vt:lpstr>
      <vt:lpstr>Processos – Comando “ps”</vt:lpstr>
      <vt:lpstr>Processos – Comando “ps”</vt:lpstr>
      <vt:lpstr>Processos – Comando “pstree”</vt:lpstr>
      <vt:lpstr>Conceitos sobre Processos Parte 2 - Sinais</vt:lpstr>
      <vt:lpstr>Conceitos – Sinais de um processo</vt:lpstr>
      <vt:lpstr>Conceitos – Sinais de um processo</vt:lpstr>
      <vt:lpstr>Encerrando Processos Comandos “kill” e “killall”</vt:lpstr>
      <vt:lpstr>Planos de Execução Comandos “bg”, “fg” e “jobs”</vt:lpstr>
      <vt:lpstr>Planos de Execução Comandos “bg”, “fg” e “jobs”</vt:lpstr>
      <vt:lpstr>Prioridade de Processos Comandos “nice” e “renice”</vt:lpstr>
      <vt:lpstr>Processos – Comando “nohup”</vt:lpstr>
      <vt:lpstr>Curiosidades sobre Processos</vt:lpstr>
      <vt:lpstr>Atividade</vt:lpstr>
      <vt:lpstr>Referências</vt:lpstr>
      <vt:lpstr>Obrigado!</vt:lpstr>
    </vt:vector>
  </TitlesOfParts>
  <Company>COMPASSO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S.O. Livre</dc:title>
  <dc:creator>Guilherme Rodrigues</dc:creator>
  <cp:lastModifiedBy>Guilherme Rodrigues Pereira</cp:lastModifiedBy>
  <cp:revision>18</cp:revision>
  <dcterms:created xsi:type="dcterms:W3CDTF">2012-01-22T15:35:55Z</dcterms:created>
  <dcterms:modified xsi:type="dcterms:W3CDTF">2025-09-24T18:00:54Z</dcterms:modified>
</cp:coreProperties>
</file>

<file path=docProps/thumbnail.jpeg>
</file>